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3"/>
    <p:sldId id="260" r:id="rId4"/>
    <p:sldId id="261" r:id="rId5"/>
    <p:sldId id="262" r:id="rId6"/>
    <p:sldId id="263" r:id="rId7"/>
    <p:sldId id="264" r:id="rId8"/>
    <p:sldId id="265" r:id="rId9"/>
    <p:sldId id="259" r:id="rId1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file>

<file path=ppt/viewProps.xml><?xml version="1.0" encoding="utf-8"?>
<p:viewPr xmlns:a="http://schemas.openxmlformats.org/drawingml/2006/main" xmlns:r="http://schemas.openxmlformats.org/officeDocument/2006/relationships" xmlns:p="http://schemas.openxmlformats.org/presentationml/2006/main">
  <p:normalViewPr>
    <p:restoredLeft sz="15609"/>
    <p:restoredTop sz="94626"/>
  </p:normalViewPr>
  <p:slideViewPr>
    <p:cSldViewPr>
      <p:cViewPr varScale="1">
        <p:scale>
          <a:sx n="73" d="100"/>
          <a:sy n="73" d="100"/>
        </p:scale>
        <p:origin x="1880" y="208"/>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Shape 38"/>
          <p:cNvSpPr>
            <a:spLocks noGrp="1" noRot="1" noChangeAspect="1"/>
          </p:cNvSpPr>
          <p:nvPr>
            <p:ph type="sldImg"/>
          </p:nvPr>
        </p:nvSpPr>
        <p:spPr>
          <a:xfrm>
            <a:off x="1143000" y="685800"/>
            <a:ext cx="4572000" cy="3429000"/>
          </a:xfrm>
          <a:prstGeom prst="rect">
            <a:avLst/>
          </a:prstGeom>
        </p:spPr>
        <p:txBody>
          <a:bodyPr/>
          <a:lstStyle/>
          <a:p/>
        </p:txBody>
      </p:sp>
      <p:sp>
        <p:nvSpPr>
          <p:cNvPr id="39" name="Shape 39"/>
          <p:cNvSpPr>
            <a:spLocks noGrp="1"/>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lnSpc>
        <a:spcPct val="118000"/>
      </a:lnSpc>
      <a:defRPr sz="2200">
        <a:latin typeface="Helvetica Neue"/>
        <a:ea typeface="Helvetica Neue"/>
        <a:cs typeface="Helvetica Neue"/>
        <a:sym typeface="Helvetica Neue"/>
      </a:defRPr>
    </a:lvl1pPr>
    <a:lvl2pPr indent="228600" defTabSz="457200" latinLnBrk="0">
      <a:lnSpc>
        <a:spcPct val="118000"/>
      </a:lnSpc>
      <a:defRPr sz="2200">
        <a:latin typeface="Helvetica Neue"/>
        <a:ea typeface="Helvetica Neue"/>
        <a:cs typeface="Helvetica Neue"/>
        <a:sym typeface="Helvetica Neue"/>
      </a:defRPr>
    </a:lvl2pPr>
    <a:lvl3pPr indent="457200" defTabSz="457200" latinLnBrk="0">
      <a:lnSpc>
        <a:spcPct val="118000"/>
      </a:lnSpc>
      <a:defRPr sz="2200">
        <a:latin typeface="Helvetica Neue"/>
        <a:ea typeface="Helvetica Neue"/>
        <a:cs typeface="Helvetica Neue"/>
        <a:sym typeface="Helvetica Neue"/>
      </a:defRPr>
    </a:lvl3pPr>
    <a:lvl4pPr indent="685800" defTabSz="457200" latinLnBrk="0">
      <a:lnSpc>
        <a:spcPct val="118000"/>
      </a:lnSpc>
      <a:defRPr sz="2200">
        <a:latin typeface="Helvetica Neue"/>
        <a:ea typeface="Helvetica Neue"/>
        <a:cs typeface="Helvetica Neue"/>
        <a:sym typeface="Helvetica Neue"/>
      </a:defRPr>
    </a:lvl4pPr>
    <a:lvl5pPr indent="914400" defTabSz="457200" latinLnBrk="0">
      <a:lnSpc>
        <a:spcPct val="118000"/>
      </a:lnSpc>
      <a:defRPr sz="2200">
        <a:latin typeface="Helvetica Neue"/>
        <a:ea typeface="Helvetica Neue"/>
        <a:cs typeface="Helvetica Neue"/>
        <a:sym typeface="Helvetica Neue"/>
      </a:defRPr>
    </a:lvl5pPr>
    <a:lvl6pPr indent="1143000" defTabSz="457200" latinLnBrk="0">
      <a:lnSpc>
        <a:spcPct val="118000"/>
      </a:lnSpc>
      <a:defRPr sz="2200">
        <a:latin typeface="Helvetica Neue"/>
        <a:ea typeface="Helvetica Neue"/>
        <a:cs typeface="Helvetica Neue"/>
        <a:sym typeface="Helvetica Neue"/>
      </a:defRPr>
    </a:lvl6pPr>
    <a:lvl7pPr indent="1371600" defTabSz="457200" latinLnBrk="0">
      <a:lnSpc>
        <a:spcPct val="118000"/>
      </a:lnSpc>
      <a:defRPr sz="2200">
        <a:latin typeface="Helvetica Neue"/>
        <a:ea typeface="Helvetica Neue"/>
        <a:cs typeface="Helvetica Neue"/>
        <a:sym typeface="Helvetica Neue"/>
      </a:defRPr>
    </a:lvl7pPr>
    <a:lvl8pPr indent="1600200" defTabSz="457200" latinLnBrk="0">
      <a:lnSpc>
        <a:spcPct val="118000"/>
      </a:lnSpc>
      <a:defRPr sz="2200">
        <a:latin typeface="Helvetica Neue"/>
        <a:ea typeface="Helvetica Neue"/>
        <a:cs typeface="Helvetica Neue"/>
        <a:sym typeface="Helvetica Neue"/>
      </a:defRPr>
    </a:lvl8pPr>
    <a:lvl9pPr indent="1828800" defTabSz="457200" latinLnBrk="0">
      <a:lnSpc>
        <a:spcPct val="118000"/>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olo e sottotitolo">
    <p:spTree>
      <p:nvGrpSpPr>
        <p:cNvPr id="1" name=""/>
        <p:cNvGrpSpPr/>
        <p:nvPr/>
      </p:nvGrpSpPr>
      <p:grpSpPr>
        <a:xfrm>
          <a:off x="0" y="0"/>
          <a:ext cx="0" cy="0"/>
          <a:chOff x="0" y="0"/>
          <a:chExt cx="0" cy="0"/>
        </a:xfrm>
      </p:grpSpPr>
      <p:sp>
        <p:nvSpPr>
          <p:cNvPr id="20" name="Numero diapositiva"/>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p:cSld name="Titolo e sottotitolo copia">
    <p:spTree>
      <p:nvGrpSpPr>
        <p:cNvPr id="1" name=""/>
        <p:cNvGrpSpPr/>
        <p:nvPr/>
      </p:nvGrpSpPr>
      <p:grpSpPr>
        <a:xfrm>
          <a:off x="0" y="0"/>
          <a:ext cx="0" cy="0"/>
          <a:chOff x="0" y="0"/>
          <a:chExt cx="0" cy="0"/>
        </a:xfrm>
      </p:grpSpPr>
      <p:sp>
        <p:nvSpPr>
          <p:cNvPr id="27" name="Linea"/>
          <p:cNvSpPr/>
          <p:nvPr/>
        </p:nvSpPr>
        <p:spPr>
          <a:xfrm>
            <a:off x="1193800" y="8801100"/>
            <a:ext cx="10617201" cy="0"/>
          </a:xfrm>
          <a:prstGeom prst="line">
            <a:avLst/>
          </a:prstGeom>
          <a:ln w="12700">
            <a:solidFill>
              <a:srgbClr val="909090"/>
            </a:solidFill>
            <a:miter lim="400000"/>
          </a:ln>
        </p:spPr>
        <p:txBody>
          <a:bodyPr lIns="50800" tIns="50800" rIns="50800" bIns="50800" anchor="ctr"/>
          <a:lstStyle/>
          <a:p>
            <a:pPr>
              <a:defRPr sz="2200" b="0">
                <a:solidFill>
                  <a:srgbClr val="FFFFFF"/>
                </a:solidFill>
                <a:latin typeface="+mn-lt"/>
                <a:ea typeface="+mn-ea"/>
                <a:cs typeface="+mn-cs"/>
                <a:sym typeface="Helvetica Neue Medium"/>
              </a:defRPr>
            </a:pPr>
          </a:p>
        </p:txBody>
      </p:sp>
      <p:grpSp>
        <p:nvGrpSpPr>
          <p:cNvPr id="31" name="Gruppo"/>
          <p:cNvGrpSpPr/>
          <p:nvPr/>
        </p:nvGrpSpPr>
        <p:grpSpPr>
          <a:xfrm>
            <a:off x="1841121" y="8812865"/>
            <a:ext cx="9322558" cy="727852"/>
            <a:chOff x="0" y="0"/>
            <a:chExt cx="9322556" cy="727851"/>
          </a:xfrm>
        </p:grpSpPr>
        <p:sp>
          <p:nvSpPr>
            <p:cNvPr id="28" name="This Project has received funding from European Union under the Grant Agreement n. 2022-1-IT02-KA220-HED-000088742"/>
            <p:cNvSpPr txBox="1"/>
            <p:nvPr/>
          </p:nvSpPr>
          <p:spPr>
            <a:xfrm>
              <a:off x="0" y="-1"/>
              <a:ext cx="4434310" cy="727853"/>
            </a:xfrm>
            <a:prstGeom prst="rect">
              <a:avLst/>
            </a:prstGeom>
            <a:noFill/>
            <a:ln w="12700" cap="flat">
              <a:noFill/>
              <a:miter lim="400000"/>
            </a:ln>
            <a:effectLst/>
          </p:spPr>
          <p:txBody>
            <a:bodyPr wrap="square" lIns="50800" tIns="50800" rIns="50800" bIns="50800" numCol="1" anchor="ctr">
              <a:noAutofit/>
            </a:bodyPr>
            <a:lstStyle>
              <a:lvl1pPr algn="r">
                <a:defRPr sz="1200" b="0">
                  <a:solidFill>
                    <a:srgbClr val="7B7B7B"/>
                  </a:solidFill>
                  <a:latin typeface="Arial" panose="020B0604020202020204"/>
                  <a:ea typeface="Arial" panose="020B0604020202020204"/>
                  <a:cs typeface="Arial" panose="020B0604020202020204"/>
                  <a:sym typeface="Arial" panose="020B0604020202020204"/>
                </a:defRPr>
              </a:lvl1pPr>
            </a:lstStyle>
            <a:p>
              <a:r>
                <a:t>This Project has received funding from European Union under the Grant Agreement n. 2022-1-IT02-KA220-HED-000088742</a:t>
              </a:r>
            </a:p>
          </p:txBody>
        </p:sp>
        <p:pic>
          <p:nvPicPr>
            <p:cNvPr id="29" name="EN-Funded by the EU-PANTONE.png" descr="EN-Funded by the EU-PANTONE.png"/>
            <p:cNvPicPr>
              <a:picLocks noChangeAspect="1"/>
            </p:cNvPicPr>
            <p:nvPr/>
          </p:nvPicPr>
          <p:blipFill>
            <a:blip r:embed="rId2"/>
            <a:stretch>
              <a:fillRect/>
            </a:stretch>
          </p:blipFill>
          <p:spPr>
            <a:xfrm>
              <a:off x="4876050" y="116883"/>
              <a:ext cx="2355084" cy="494086"/>
            </a:xfrm>
            <a:prstGeom prst="rect">
              <a:avLst/>
            </a:prstGeom>
            <a:ln w="12700" cap="flat">
              <a:noFill/>
              <a:miter lim="400000"/>
              <a:headEnd/>
              <a:tailEnd/>
            </a:ln>
            <a:effectLst/>
          </p:spPr>
        </p:pic>
        <p:pic>
          <p:nvPicPr>
            <p:cNvPr id="30" name="LOGO_INDIRE.png" descr="LOGO_INDIRE.png"/>
            <p:cNvPicPr>
              <a:picLocks noChangeAspect="1"/>
            </p:cNvPicPr>
            <p:nvPr/>
          </p:nvPicPr>
          <p:blipFill>
            <a:blip r:embed="rId3"/>
            <a:stretch>
              <a:fillRect/>
            </a:stretch>
          </p:blipFill>
          <p:spPr>
            <a:xfrm>
              <a:off x="7672874" y="98213"/>
              <a:ext cx="1649683" cy="531426"/>
            </a:xfrm>
            <a:prstGeom prst="rect">
              <a:avLst/>
            </a:prstGeom>
            <a:ln w="12700" cap="flat">
              <a:noFill/>
              <a:miter lim="400000"/>
              <a:headEnd/>
              <a:tailEnd/>
            </a:ln>
            <a:effectLst/>
          </p:spPr>
        </p:pic>
      </p:grpSp>
      <p:sp>
        <p:nvSpPr>
          <p:cNvPr id="32" name="Numero diapositiva"/>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894080" y="519290"/>
            <a:ext cx="11216640" cy="1885245"/>
          </a:xfrm>
          <a:prstGeom prst="rect">
            <a:avLst/>
          </a:prstGeom>
        </p:spPr>
        <p:txBody>
          <a:bodyPr/>
          <a:lstStyle/>
          <a:p>
            <a:r>
              <a:rPr lang="it-IT"/>
              <a:t>Fare clic per modificare lo stile del titolo dello schema</a:t>
            </a:r>
            <a:endParaRPr lang="it-IT"/>
          </a:p>
        </p:txBody>
      </p:sp>
      <p:sp>
        <p:nvSpPr>
          <p:cNvPr id="3" name="Segnaposto contenuto 2"/>
          <p:cNvSpPr>
            <a:spLocks noGrp="1"/>
          </p:cNvSpPr>
          <p:nvPr>
            <p:ph idx="1" hasCustomPrompt="1"/>
          </p:nvPr>
        </p:nvSpPr>
        <p:spPr>
          <a:xfrm>
            <a:off x="894080" y="2596444"/>
            <a:ext cx="11216640" cy="6188570"/>
          </a:xfrm>
          <a:prstGeom prst="rect">
            <a:avLst/>
          </a:prstGeom>
        </p:spPr>
        <p:txBody>
          <a:bodyPr/>
          <a:lstStyle/>
          <a:p>
            <a:pPr lvl="0"/>
            <a:r>
              <a:rPr lang="it-IT"/>
              <a:t>Fare clic per modificare gli stili del testo dello schema</a:t>
            </a:r>
            <a:endParaRPr lang="it-IT"/>
          </a:p>
          <a:p>
            <a:pPr lvl="1"/>
            <a:r>
              <a:rPr lang="it-IT"/>
              <a:t>Secondo livello</a:t>
            </a:r>
            <a:endParaRPr lang="it-IT"/>
          </a:p>
          <a:p>
            <a:pPr lvl="2"/>
            <a:r>
              <a:rPr lang="it-IT"/>
              <a:t>Terzo livello</a:t>
            </a:r>
            <a:endParaRPr lang="it-IT"/>
          </a:p>
          <a:p>
            <a:pPr lvl="3"/>
            <a:r>
              <a:rPr lang="it-IT"/>
              <a:t>Quarto livello</a:t>
            </a:r>
            <a:endParaRPr lang="it-IT"/>
          </a:p>
          <a:p>
            <a:pPr lvl="4"/>
            <a:r>
              <a:rPr lang="it-IT"/>
              <a:t>Quinto livello</a:t>
            </a:r>
            <a:endParaRPr lang="it-IT"/>
          </a:p>
        </p:txBody>
      </p:sp>
      <p:sp>
        <p:nvSpPr>
          <p:cNvPr id="4" name="Segnaposto data 3"/>
          <p:cNvSpPr>
            <a:spLocks noGrp="1"/>
          </p:cNvSpPr>
          <p:nvPr>
            <p:ph type="dt" sz="half" idx="10"/>
          </p:nvPr>
        </p:nvSpPr>
        <p:spPr>
          <a:xfrm>
            <a:off x="894080" y="9040143"/>
            <a:ext cx="2926080" cy="519289"/>
          </a:xfrm>
          <a:prstGeom prst="rect">
            <a:avLst/>
          </a:prstGeom>
        </p:spPr>
        <p:txBody>
          <a:bodyPr/>
          <a:lstStyle/>
          <a:p>
            <a:fld id="{2CBA991D-3DFD-4109-84E9-096B8E325CE1}" type="datetime1">
              <a:rPr lang="it-IT" smtClean="0"/>
            </a:fld>
            <a:endParaRPr lang="it-IT"/>
          </a:p>
        </p:txBody>
      </p:sp>
      <p:sp>
        <p:nvSpPr>
          <p:cNvPr id="5" name="Segnaposto piè di pagina 4"/>
          <p:cNvSpPr>
            <a:spLocks noGrp="1"/>
          </p:cNvSpPr>
          <p:nvPr>
            <p:ph type="ftr" sz="quarter" idx="11"/>
          </p:nvPr>
        </p:nvSpPr>
        <p:spPr>
          <a:xfrm>
            <a:off x="4307840" y="9040143"/>
            <a:ext cx="4389120" cy="519289"/>
          </a:xfrm>
          <a:prstGeom prst="rect">
            <a:avLst/>
          </a:prstGeom>
        </p:spPr>
        <p:txBody>
          <a:bodyPr/>
          <a:lstStyle/>
          <a:p>
            <a:endParaRPr lang="it-IT"/>
          </a:p>
        </p:txBody>
      </p:sp>
      <p:sp>
        <p:nvSpPr>
          <p:cNvPr id="6" name="Segnaposto numero diapositiva 5"/>
          <p:cNvSpPr>
            <a:spLocks noGrp="1"/>
          </p:cNvSpPr>
          <p:nvPr>
            <p:ph type="sldNum" sz="quarter" idx="12"/>
          </p:nvPr>
        </p:nvSpPr>
        <p:spPr>
          <a:xfrm>
            <a:off x="10453716" y="9040143"/>
            <a:ext cx="387927" cy="348813"/>
          </a:xfrm>
          <a:prstGeom prst="rect">
            <a:avLst/>
          </a:prstGeom>
        </p:spPr>
        <p:txBody>
          <a:bodyPr/>
          <a:lstStyle/>
          <a:p>
            <a:fld id="{DCE366CF-62E3-44AA-B5F8-91C8785CFA03}" type="slidenum">
              <a:rPr lang="it-IT" smtClean="0"/>
            </a:fld>
            <a:endParaRPr lang="it-IT"/>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894080" y="9040143"/>
            <a:ext cx="2926080" cy="519289"/>
          </a:xfrm>
          <a:prstGeom prst="rect">
            <a:avLst/>
          </a:prstGeom>
        </p:spPr>
        <p:txBody>
          <a:bodyPr/>
          <a:lstStyle/>
          <a:p>
            <a:fld id="{B9A2240A-41D8-4E01-8523-1EAF1700E87F}" type="datetime1">
              <a:rPr lang="it-IT" smtClean="0"/>
            </a:fld>
            <a:endParaRPr lang="it-IT"/>
          </a:p>
        </p:txBody>
      </p:sp>
      <p:sp>
        <p:nvSpPr>
          <p:cNvPr id="3" name="Segnaposto piè di pagina 2"/>
          <p:cNvSpPr>
            <a:spLocks noGrp="1"/>
          </p:cNvSpPr>
          <p:nvPr>
            <p:ph type="ftr" sz="quarter" idx="11"/>
          </p:nvPr>
        </p:nvSpPr>
        <p:spPr>
          <a:xfrm>
            <a:off x="4307840" y="9040143"/>
            <a:ext cx="4389120" cy="519289"/>
          </a:xfrm>
          <a:prstGeom prst="rect">
            <a:avLst/>
          </a:prstGeom>
        </p:spPr>
        <p:txBody>
          <a:bodyPr/>
          <a:lstStyle/>
          <a:p>
            <a:endParaRPr lang="it-IT"/>
          </a:p>
        </p:txBody>
      </p:sp>
      <p:sp>
        <p:nvSpPr>
          <p:cNvPr id="4" name="Segnaposto numero diapositiva 3"/>
          <p:cNvSpPr>
            <a:spLocks noGrp="1"/>
          </p:cNvSpPr>
          <p:nvPr>
            <p:ph type="sldNum" sz="quarter" idx="12"/>
          </p:nvPr>
        </p:nvSpPr>
        <p:spPr>
          <a:xfrm>
            <a:off x="10453716" y="9040143"/>
            <a:ext cx="387927" cy="348813"/>
          </a:xfrm>
          <a:prstGeom prst="rect">
            <a:avLst/>
          </a:prstGeom>
        </p:spPr>
        <p:txBody>
          <a:bodyPr/>
          <a:lstStyle/>
          <a:p>
            <a:fld id="{DCE366CF-62E3-44AA-B5F8-91C8785CFA03}" type="slidenum">
              <a:rPr lang="it-IT" smtClean="0"/>
            </a:fld>
            <a:endParaRPr lang="it-IT"/>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4.jpeg"/><Relationship Id="rId7" Type="http://schemas.openxmlformats.org/officeDocument/2006/relationships/image" Target="../media/image2.png"/><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5"/>
          <a:srcRect/>
          <a:stretch>
            <a:fillRect/>
          </a:stretch>
        </a:blipFill>
        <a:effectLst/>
      </p:bgPr>
    </p:bg>
    <p:spTree>
      <p:nvGrpSpPr>
        <p:cNvPr id="1" name=""/>
        <p:cNvGrpSpPr/>
        <p:nvPr/>
      </p:nvGrpSpPr>
      <p:grpSpPr>
        <a:xfrm>
          <a:off x="0" y="0"/>
          <a:ext cx="0" cy="0"/>
          <a:chOff x="0" y="0"/>
          <a:chExt cx="0" cy="0"/>
        </a:xfrm>
      </p:grpSpPr>
      <p:sp>
        <p:nvSpPr>
          <p:cNvPr id="2" name="Rettangolo"/>
          <p:cNvSpPr/>
          <p:nvPr/>
        </p:nvSpPr>
        <p:spPr>
          <a:xfrm>
            <a:off x="-38100" y="-12700"/>
            <a:ext cx="13081000" cy="830362"/>
          </a:xfrm>
          <a:prstGeom prst="rect">
            <a:avLst/>
          </a:prstGeom>
          <a:solidFill>
            <a:srgbClr val="CDBC70"/>
          </a:solidFill>
          <a:ln w="12700">
            <a:miter lim="400000"/>
          </a:ln>
        </p:spPr>
        <p:txBody>
          <a:bodyPr lIns="50800" tIns="50800" rIns="50800" bIns="50800" anchor="ctr"/>
          <a:lstStyle/>
          <a:p>
            <a:pPr>
              <a:defRPr sz="2200" b="0">
                <a:solidFill>
                  <a:srgbClr val="FFFFFF"/>
                </a:solidFill>
                <a:latin typeface="+mn-lt"/>
                <a:ea typeface="+mn-ea"/>
                <a:cs typeface="+mn-cs"/>
                <a:sym typeface="Helvetica Neue Medium"/>
              </a:defRPr>
            </a:pPr>
          </a:p>
        </p:txBody>
      </p:sp>
      <p:sp>
        <p:nvSpPr>
          <p:cNvPr id="3" name="Linea"/>
          <p:cNvSpPr/>
          <p:nvPr/>
        </p:nvSpPr>
        <p:spPr>
          <a:xfrm>
            <a:off x="1193800" y="8801100"/>
            <a:ext cx="10617201" cy="0"/>
          </a:xfrm>
          <a:prstGeom prst="line">
            <a:avLst/>
          </a:prstGeom>
          <a:ln w="12700">
            <a:solidFill>
              <a:srgbClr val="909090"/>
            </a:solidFill>
            <a:miter lim="400000"/>
          </a:ln>
        </p:spPr>
        <p:txBody>
          <a:bodyPr lIns="50800" tIns="50800" rIns="50800" bIns="50800" anchor="ctr"/>
          <a:lstStyle/>
          <a:p>
            <a:pPr>
              <a:defRPr sz="2200" b="0">
                <a:solidFill>
                  <a:srgbClr val="FFFFFF"/>
                </a:solidFill>
                <a:latin typeface="+mn-lt"/>
                <a:ea typeface="+mn-ea"/>
                <a:cs typeface="+mn-cs"/>
                <a:sym typeface="Helvetica Neue Medium"/>
              </a:defRPr>
            </a:pPr>
          </a:p>
        </p:txBody>
      </p:sp>
      <p:grpSp>
        <p:nvGrpSpPr>
          <p:cNvPr id="7" name="Gruppo"/>
          <p:cNvGrpSpPr/>
          <p:nvPr/>
        </p:nvGrpSpPr>
        <p:grpSpPr>
          <a:xfrm>
            <a:off x="1841121" y="8812865"/>
            <a:ext cx="9322558" cy="727852"/>
            <a:chOff x="0" y="0"/>
            <a:chExt cx="9322556" cy="727851"/>
          </a:xfrm>
        </p:grpSpPr>
        <p:sp>
          <p:nvSpPr>
            <p:cNvPr id="4" name="This Project has received funding from European Union under the Grant Agreement n. 2022-1-IT02-KA220-HED-000088742"/>
            <p:cNvSpPr txBox="1"/>
            <p:nvPr/>
          </p:nvSpPr>
          <p:spPr>
            <a:xfrm>
              <a:off x="0" y="-1"/>
              <a:ext cx="4434310" cy="727853"/>
            </a:xfrm>
            <a:prstGeom prst="rect">
              <a:avLst/>
            </a:prstGeom>
            <a:noFill/>
            <a:ln w="12700" cap="flat">
              <a:noFill/>
              <a:miter lim="400000"/>
            </a:ln>
            <a:effectLst/>
          </p:spPr>
          <p:txBody>
            <a:bodyPr wrap="square" lIns="50800" tIns="50800" rIns="50800" bIns="50800" numCol="1" anchor="ctr">
              <a:noAutofit/>
            </a:bodyPr>
            <a:lstStyle>
              <a:lvl1pPr algn="r">
                <a:defRPr sz="1200" b="0">
                  <a:solidFill>
                    <a:srgbClr val="7B7B7B"/>
                  </a:solidFill>
                  <a:latin typeface="Arial" panose="020B0604020202020204"/>
                  <a:ea typeface="Arial" panose="020B0604020202020204"/>
                  <a:cs typeface="Arial" panose="020B0604020202020204"/>
                  <a:sym typeface="Arial" panose="020B0604020202020204"/>
                </a:defRPr>
              </a:lvl1pPr>
            </a:lstStyle>
            <a:p>
              <a:r>
                <a:t>This Project has received funding from European Union under the Grant Agreement n. 2022-1-IT02-KA220-HED-000088742</a:t>
              </a:r>
            </a:p>
          </p:txBody>
        </p:sp>
        <p:pic>
          <p:nvPicPr>
            <p:cNvPr id="5" name="EN-Funded by the EU-PANTONE.png" descr="EN-Funded by the EU-PANTONE.png"/>
            <p:cNvPicPr>
              <a:picLocks noChangeAspect="1"/>
            </p:cNvPicPr>
            <p:nvPr/>
          </p:nvPicPr>
          <p:blipFill>
            <a:blip r:embed="rId6"/>
            <a:stretch>
              <a:fillRect/>
            </a:stretch>
          </p:blipFill>
          <p:spPr>
            <a:xfrm>
              <a:off x="4876050" y="116883"/>
              <a:ext cx="2355084" cy="494086"/>
            </a:xfrm>
            <a:prstGeom prst="rect">
              <a:avLst/>
            </a:prstGeom>
            <a:ln w="12700" cap="flat">
              <a:noFill/>
              <a:miter lim="400000"/>
              <a:headEnd/>
              <a:tailEnd/>
            </a:ln>
            <a:effectLst/>
          </p:spPr>
        </p:pic>
        <p:pic>
          <p:nvPicPr>
            <p:cNvPr id="6" name="LOGO_INDIRE.png" descr="LOGO_INDIRE.png"/>
            <p:cNvPicPr>
              <a:picLocks noChangeAspect="1"/>
            </p:cNvPicPr>
            <p:nvPr/>
          </p:nvPicPr>
          <p:blipFill>
            <a:blip r:embed="rId7"/>
            <a:stretch>
              <a:fillRect/>
            </a:stretch>
          </p:blipFill>
          <p:spPr>
            <a:xfrm>
              <a:off x="7672874" y="98213"/>
              <a:ext cx="1649683" cy="531426"/>
            </a:xfrm>
            <a:prstGeom prst="rect">
              <a:avLst/>
            </a:prstGeom>
            <a:ln w="12700" cap="flat">
              <a:noFill/>
              <a:miter lim="400000"/>
              <a:headEnd/>
              <a:tailEnd/>
            </a:ln>
            <a:effectLst/>
          </p:spPr>
        </p:pic>
      </p:grpSp>
      <p:grpSp>
        <p:nvGrpSpPr>
          <p:cNvPr id="10" name="Gruppo"/>
          <p:cNvGrpSpPr/>
          <p:nvPr/>
        </p:nvGrpSpPr>
        <p:grpSpPr>
          <a:xfrm>
            <a:off x="11349845" y="130026"/>
            <a:ext cx="1497100" cy="1497100"/>
            <a:chOff x="0" y="0"/>
            <a:chExt cx="1497099" cy="1497099"/>
          </a:xfrm>
        </p:grpSpPr>
        <p:sp>
          <p:nvSpPr>
            <p:cNvPr id="8" name="Cerchio"/>
            <p:cNvSpPr/>
            <p:nvPr/>
          </p:nvSpPr>
          <p:spPr>
            <a:xfrm>
              <a:off x="0" y="0"/>
              <a:ext cx="1497100" cy="1497100"/>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2200" b="0">
                  <a:solidFill>
                    <a:srgbClr val="FFFFFF"/>
                  </a:solidFill>
                  <a:latin typeface="+mn-lt"/>
                  <a:ea typeface="+mn-ea"/>
                  <a:cs typeface="+mn-cs"/>
                  <a:sym typeface="Helvetica Neue Medium"/>
                </a:defRPr>
              </a:pPr>
            </a:p>
          </p:txBody>
        </p:sp>
        <p:pic>
          <p:nvPicPr>
            <p:cNvPr id="9" name="logo-quadratoSOCIAL.jpg" descr="logo-quadratoSOCIAL.jpg"/>
            <p:cNvPicPr>
              <a:picLocks noChangeAspect="1"/>
            </p:cNvPicPr>
            <p:nvPr/>
          </p:nvPicPr>
          <p:blipFill>
            <a:blip r:embed="rId8"/>
            <a:stretch>
              <a:fillRect/>
            </a:stretch>
          </p:blipFill>
          <p:spPr>
            <a:xfrm>
              <a:off x="239762" y="239762"/>
              <a:ext cx="1017575" cy="1017575"/>
            </a:xfrm>
            <a:prstGeom prst="rect">
              <a:avLst/>
            </a:prstGeom>
            <a:ln w="12700" cap="flat">
              <a:noFill/>
              <a:miter lim="400000"/>
              <a:headEnd/>
              <a:tailEnd/>
            </a:ln>
            <a:effectLst/>
          </p:spPr>
        </p:pic>
      </p:grpSp>
      <p:sp>
        <p:nvSpPr>
          <p:cNvPr id="11" name="Titolo Testo"/>
          <p:cNvSpPr txBox="1">
            <a:spLocks noGrp="1"/>
          </p:cNvSpPr>
          <p:nvPr>
            <p:ph type="title"/>
          </p:nvPr>
        </p:nvSpPr>
        <p:spPr>
          <a:xfrm>
            <a:off x="1270000" y="1638300"/>
            <a:ext cx="10464800" cy="3302000"/>
          </a:xfrm>
          <a:prstGeom prst="rect">
            <a:avLst/>
          </a:prstGeom>
          <a:ln w="12700">
            <a:miter lim="400000"/>
          </a:ln>
        </p:spPr>
        <p:txBody>
          <a:bodyPr lIns="50800" tIns="50800" rIns="50800" bIns="50800" anchor="b">
            <a:normAutofit/>
          </a:bodyPr>
          <a:lstStyle/>
          <a:p>
            <a:r>
              <a:t>Titolo Testo</a:t>
            </a:r>
          </a:p>
        </p:txBody>
      </p:sp>
      <p:sp>
        <p:nvSpPr>
          <p:cNvPr id="12" name="Corpo livello uno…"/>
          <p:cNvSpPr txBox="1">
            <a:spLocks noGrp="1"/>
          </p:cNvSpPr>
          <p:nvPr>
            <p:ph type="body" idx="1"/>
          </p:nvPr>
        </p:nvSpPr>
        <p:spPr>
          <a:xfrm>
            <a:off x="1270000" y="5041900"/>
            <a:ext cx="10464800" cy="1130300"/>
          </a:xfrm>
          <a:prstGeom prst="rect">
            <a:avLst/>
          </a:prstGeom>
          <a:ln w="12700">
            <a:miter lim="400000"/>
          </a:ln>
        </p:spPr>
        <p:txBody>
          <a:bodyPr lIns="50800" tIns="50800" rIns="50800" bIns="50800">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a:spLocks noGrp="1"/>
          </p:cNvSpPr>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b="0">
                <a:latin typeface="Helvetica Neue Thin"/>
                <a:ea typeface="Helvetica Neue Thin"/>
                <a:cs typeface="Helvetica Neue Thin"/>
                <a:sym typeface="Helvetica Neue Thin"/>
              </a:defRPr>
            </a:lvl1pPr>
          </a:lstStyle>
          <a:p>
            <a:fld id="{86CB4B4D-7CA3-9044-876B-883B54F8677D}"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med"/>
  <p:txStyles>
    <p:titleStyle>
      <a:lvl1pPr marL="0" marR="0" indent="0" algn="ctr" defTabSz="584200" rtl="0" latinLnBrk="0">
        <a:lnSpc>
          <a:spcPct val="100000"/>
        </a:lnSpc>
        <a:spcBef>
          <a:spcPts val="0"/>
        </a:spcBef>
        <a:spcAft>
          <a:spcPts val="0"/>
        </a:spcAft>
        <a:buClrTx/>
        <a:buSzTx/>
        <a:buFontTx/>
        <a:buNone/>
        <a:defRPr sz="8000" b="0" i="0" u="none" strike="noStrike" cap="none" spc="0" baseline="0">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defRPr sz="8000" b="0" i="0" u="none" strike="noStrike" cap="none" spc="0" baseline="0">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defRPr sz="8000" b="0" i="0" u="none" strike="noStrike" cap="none" spc="0" baseline="0">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defRPr sz="8000" b="0" i="0" u="none" strike="noStrike" cap="none" spc="0" baseline="0">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defRPr sz="8000" b="0" i="0" u="none" strike="noStrike" cap="none" spc="0" baseline="0">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defRPr sz="8000" b="0" i="0" u="none" strike="noStrike" cap="none" spc="0" baseline="0">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defRPr sz="8000" b="0" i="0" u="none" strike="noStrike" cap="none" spc="0" baseline="0">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defRPr sz="8000" b="0" i="0" u="none" strike="noStrike" cap="none" spc="0" baseline="0">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defRPr sz="8000" b="0" i="0" u="none" strike="noStrike" cap="none" spc="0" baseline="0">
          <a:ln>
            <a:noFill/>
          </a:ln>
          <a:solidFill>
            <a:srgbClr val="000000"/>
          </a:solidFill>
          <a:uFillTx/>
          <a:latin typeface="+mn-lt"/>
          <a:ea typeface="+mn-ea"/>
          <a:cs typeface="+mn-cs"/>
          <a:sym typeface="Helvetica Neue Medium"/>
        </a:defRPr>
      </a:lvl9pPr>
    </p:titleStyle>
    <p:bodyStyle>
      <a:lvl1pPr marL="0" marR="0" indent="0" algn="ctr" defTabSz="584200" rtl="0" latinLnBrk="0">
        <a:lnSpc>
          <a:spcPct val="100000"/>
        </a:lnSpc>
        <a:spcBef>
          <a:spcPts val="0"/>
        </a:spcBef>
        <a:spcAft>
          <a:spcPts val="0"/>
        </a:spcAft>
        <a:buClrTx/>
        <a:buSzTx/>
        <a:buFontTx/>
        <a:buNone/>
        <a:defRPr sz="3700" b="0" i="0" u="none" strike="noStrike" cap="none" spc="0" baseline="0">
          <a:ln>
            <a:noFill/>
          </a:ln>
          <a:solidFill>
            <a:srgbClr val="000000"/>
          </a:solidFill>
          <a:uFillTx/>
          <a:latin typeface="Helvetica Neue"/>
          <a:ea typeface="Helvetica Neue"/>
          <a:cs typeface="Helvetica Neue"/>
          <a:sym typeface="Helvetica Neue"/>
        </a:defRPr>
      </a:lvl1pPr>
      <a:lvl2pPr marL="0" marR="0" indent="0" algn="ctr" defTabSz="584200" rtl="0" latinLnBrk="0">
        <a:lnSpc>
          <a:spcPct val="100000"/>
        </a:lnSpc>
        <a:spcBef>
          <a:spcPts val="0"/>
        </a:spcBef>
        <a:spcAft>
          <a:spcPts val="0"/>
        </a:spcAft>
        <a:buClrTx/>
        <a:buSzTx/>
        <a:buFontTx/>
        <a:buNone/>
        <a:defRPr sz="3700" b="0" i="0" u="none" strike="noStrike" cap="none" spc="0" baseline="0">
          <a:ln>
            <a:noFill/>
          </a:ln>
          <a:solidFill>
            <a:srgbClr val="000000"/>
          </a:solidFill>
          <a:uFillTx/>
          <a:latin typeface="Helvetica Neue"/>
          <a:ea typeface="Helvetica Neue"/>
          <a:cs typeface="Helvetica Neue"/>
          <a:sym typeface="Helvetica Neue"/>
        </a:defRPr>
      </a:lvl2pPr>
      <a:lvl3pPr marL="0" marR="0" indent="0" algn="ctr" defTabSz="584200" rtl="0" latinLnBrk="0">
        <a:lnSpc>
          <a:spcPct val="100000"/>
        </a:lnSpc>
        <a:spcBef>
          <a:spcPts val="0"/>
        </a:spcBef>
        <a:spcAft>
          <a:spcPts val="0"/>
        </a:spcAft>
        <a:buClrTx/>
        <a:buSzTx/>
        <a:buFontTx/>
        <a:buNone/>
        <a:defRPr sz="3700" b="0" i="0" u="none" strike="noStrike" cap="none" spc="0" baseline="0">
          <a:ln>
            <a:noFill/>
          </a:ln>
          <a:solidFill>
            <a:srgbClr val="000000"/>
          </a:solidFill>
          <a:uFillTx/>
          <a:latin typeface="Helvetica Neue"/>
          <a:ea typeface="Helvetica Neue"/>
          <a:cs typeface="Helvetica Neue"/>
          <a:sym typeface="Helvetica Neue"/>
        </a:defRPr>
      </a:lvl3pPr>
      <a:lvl4pPr marL="0" marR="0" indent="0" algn="ctr" defTabSz="584200" rtl="0" latinLnBrk="0">
        <a:lnSpc>
          <a:spcPct val="100000"/>
        </a:lnSpc>
        <a:spcBef>
          <a:spcPts val="0"/>
        </a:spcBef>
        <a:spcAft>
          <a:spcPts val="0"/>
        </a:spcAft>
        <a:buClrTx/>
        <a:buSzTx/>
        <a:buFontTx/>
        <a:buNone/>
        <a:defRPr sz="3700" b="0" i="0" u="none" strike="noStrike" cap="none" spc="0" baseline="0">
          <a:ln>
            <a:noFill/>
          </a:ln>
          <a:solidFill>
            <a:srgbClr val="000000"/>
          </a:solidFill>
          <a:uFillTx/>
          <a:latin typeface="Helvetica Neue"/>
          <a:ea typeface="Helvetica Neue"/>
          <a:cs typeface="Helvetica Neue"/>
          <a:sym typeface="Helvetica Neue"/>
        </a:defRPr>
      </a:lvl4pPr>
      <a:lvl5pPr marL="0" marR="0" indent="0" algn="ctr" defTabSz="584200" rtl="0" latinLnBrk="0">
        <a:lnSpc>
          <a:spcPct val="100000"/>
        </a:lnSpc>
        <a:spcBef>
          <a:spcPts val="0"/>
        </a:spcBef>
        <a:spcAft>
          <a:spcPts val="0"/>
        </a:spcAft>
        <a:buClrTx/>
        <a:buSzTx/>
        <a:buFontTx/>
        <a:buNone/>
        <a:defRPr sz="3700" b="0" i="0" u="none" strike="noStrike" cap="none" spc="0" baseline="0">
          <a:ln>
            <a:noFill/>
          </a:ln>
          <a:solidFill>
            <a:srgbClr val="000000"/>
          </a:solidFill>
          <a:uFillTx/>
          <a:latin typeface="Helvetica Neue"/>
          <a:ea typeface="Helvetica Neue"/>
          <a:cs typeface="Helvetica Neue"/>
          <a:sym typeface="Helvetica Neue"/>
        </a:defRPr>
      </a:lvl5pPr>
      <a:lvl6pPr marL="0" marR="0" indent="355600" algn="ctr" defTabSz="584200" rtl="0" latinLnBrk="0">
        <a:lnSpc>
          <a:spcPct val="100000"/>
        </a:lnSpc>
        <a:spcBef>
          <a:spcPts val="0"/>
        </a:spcBef>
        <a:spcAft>
          <a:spcPts val="0"/>
        </a:spcAft>
        <a:buClrTx/>
        <a:buSzTx/>
        <a:buFontTx/>
        <a:buNone/>
        <a:defRPr sz="3700" b="0" i="0" u="none" strike="noStrike" cap="none" spc="0" baseline="0">
          <a:ln>
            <a:noFill/>
          </a:ln>
          <a:solidFill>
            <a:srgbClr val="000000"/>
          </a:solidFill>
          <a:uFillTx/>
          <a:latin typeface="Helvetica Neue"/>
          <a:ea typeface="Helvetica Neue"/>
          <a:cs typeface="Helvetica Neue"/>
          <a:sym typeface="Helvetica Neue"/>
        </a:defRPr>
      </a:lvl6pPr>
      <a:lvl7pPr marL="0" marR="0" indent="711200" algn="ctr" defTabSz="584200" rtl="0" latinLnBrk="0">
        <a:lnSpc>
          <a:spcPct val="100000"/>
        </a:lnSpc>
        <a:spcBef>
          <a:spcPts val="0"/>
        </a:spcBef>
        <a:spcAft>
          <a:spcPts val="0"/>
        </a:spcAft>
        <a:buClrTx/>
        <a:buSzTx/>
        <a:buFontTx/>
        <a:buNone/>
        <a:defRPr sz="3700" b="0" i="0" u="none" strike="noStrike" cap="none" spc="0" baseline="0">
          <a:ln>
            <a:noFill/>
          </a:ln>
          <a:solidFill>
            <a:srgbClr val="000000"/>
          </a:solidFill>
          <a:uFillTx/>
          <a:latin typeface="Helvetica Neue"/>
          <a:ea typeface="Helvetica Neue"/>
          <a:cs typeface="Helvetica Neue"/>
          <a:sym typeface="Helvetica Neue"/>
        </a:defRPr>
      </a:lvl7pPr>
      <a:lvl8pPr marL="0" marR="0" indent="1066800" algn="ctr" defTabSz="584200" rtl="0" latinLnBrk="0">
        <a:lnSpc>
          <a:spcPct val="100000"/>
        </a:lnSpc>
        <a:spcBef>
          <a:spcPts val="0"/>
        </a:spcBef>
        <a:spcAft>
          <a:spcPts val="0"/>
        </a:spcAft>
        <a:buClrTx/>
        <a:buSzTx/>
        <a:buFontTx/>
        <a:buNone/>
        <a:defRPr sz="3700" b="0" i="0" u="none" strike="noStrike" cap="none" spc="0" baseline="0">
          <a:ln>
            <a:noFill/>
          </a:ln>
          <a:solidFill>
            <a:srgbClr val="000000"/>
          </a:solidFill>
          <a:uFillTx/>
          <a:latin typeface="Helvetica Neue"/>
          <a:ea typeface="Helvetica Neue"/>
          <a:cs typeface="Helvetica Neue"/>
          <a:sym typeface="Helvetica Neue"/>
        </a:defRPr>
      </a:lvl8pPr>
      <a:lvl9pPr marL="0" marR="0" indent="1422400" algn="ctr" defTabSz="584200" rtl="0" latinLnBrk="0">
        <a:lnSpc>
          <a:spcPct val="100000"/>
        </a:lnSpc>
        <a:spcBef>
          <a:spcPts val="0"/>
        </a:spcBef>
        <a:spcAft>
          <a:spcPts val="0"/>
        </a:spcAft>
        <a:buClrTx/>
        <a:buSzTx/>
        <a:buFontTx/>
        <a:buNone/>
        <a:defRPr sz="37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defRPr sz="1600" b="0" i="0" u="none" strike="noStrike" cap="none" spc="0" baseline="0">
          <a:ln>
            <a:noFill/>
          </a:ln>
          <a:solidFill>
            <a:schemeClr val="tx1"/>
          </a:solidFill>
          <a:uFillTx/>
          <a:latin typeface="+mn-lt"/>
          <a:ea typeface="+mn-ea"/>
          <a:cs typeface="+mn-cs"/>
          <a:sym typeface="Helvetica Neue Thin"/>
        </a:defRPr>
      </a:lvl1pPr>
      <a:lvl2pPr marL="0" marR="0" indent="228600" algn="ctr" defTabSz="584200" latinLnBrk="0">
        <a:lnSpc>
          <a:spcPct val="100000"/>
        </a:lnSpc>
        <a:spcBef>
          <a:spcPts val="0"/>
        </a:spcBef>
        <a:spcAft>
          <a:spcPts val="0"/>
        </a:spcAft>
        <a:buClrTx/>
        <a:buSzTx/>
        <a:buFontTx/>
        <a:buNone/>
        <a:defRPr sz="1600" b="0" i="0" u="none" strike="noStrike" cap="none" spc="0" baseline="0">
          <a:ln>
            <a:noFill/>
          </a:ln>
          <a:solidFill>
            <a:schemeClr val="tx1"/>
          </a:solidFill>
          <a:uFillTx/>
          <a:latin typeface="+mn-lt"/>
          <a:ea typeface="+mn-ea"/>
          <a:cs typeface="+mn-cs"/>
          <a:sym typeface="Helvetica Neue Thin"/>
        </a:defRPr>
      </a:lvl2pPr>
      <a:lvl3pPr marL="0" marR="0" indent="457200" algn="ctr" defTabSz="584200" latinLnBrk="0">
        <a:lnSpc>
          <a:spcPct val="100000"/>
        </a:lnSpc>
        <a:spcBef>
          <a:spcPts val="0"/>
        </a:spcBef>
        <a:spcAft>
          <a:spcPts val="0"/>
        </a:spcAft>
        <a:buClrTx/>
        <a:buSzTx/>
        <a:buFontTx/>
        <a:buNone/>
        <a:defRPr sz="1600" b="0" i="0" u="none" strike="noStrike" cap="none" spc="0" baseline="0">
          <a:ln>
            <a:noFill/>
          </a:ln>
          <a:solidFill>
            <a:schemeClr val="tx1"/>
          </a:solidFill>
          <a:uFillTx/>
          <a:latin typeface="+mn-lt"/>
          <a:ea typeface="+mn-ea"/>
          <a:cs typeface="+mn-cs"/>
          <a:sym typeface="Helvetica Neue Thin"/>
        </a:defRPr>
      </a:lvl3pPr>
      <a:lvl4pPr marL="0" marR="0" indent="685800" algn="ctr" defTabSz="584200" latinLnBrk="0">
        <a:lnSpc>
          <a:spcPct val="100000"/>
        </a:lnSpc>
        <a:spcBef>
          <a:spcPts val="0"/>
        </a:spcBef>
        <a:spcAft>
          <a:spcPts val="0"/>
        </a:spcAft>
        <a:buClrTx/>
        <a:buSzTx/>
        <a:buFontTx/>
        <a:buNone/>
        <a:defRPr sz="1600" b="0" i="0" u="none" strike="noStrike" cap="none" spc="0" baseline="0">
          <a:ln>
            <a:noFill/>
          </a:ln>
          <a:solidFill>
            <a:schemeClr val="tx1"/>
          </a:solidFill>
          <a:uFillTx/>
          <a:latin typeface="+mn-lt"/>
          <a:ea typeface="+mn-ea"/>
          <a:cs typeface="+mn-cs"/>
          <a:sym typeface="Helvetica Neue Thin"/>
        </a:defRPr>
      </a:lvl4pPr>
      <a:lvl5pPr marL="0" marR="0" indent="914400" algn="ctr" defTabSz="584200" latinLnBrk="0">
        <a:lnSpc>
          <a:spcPct val="100000"/>
        </a:lnSpc>
        <a:spcBef>
          <a:spcPts val="0"/>
        </a:spcBef>
        <a:spcAft>
          <a:spcPts val="0"/>
        </a:spcAft>
        <a:buClrTx/>
        <a:buSzTx/>
        <a:buFontTx/>
        <a:buNone/>
        <a:defRPr sz="1600" b="0" i="0" u="none" strike="noStrike" cap="none" spc="0" baseline="0">
          <a:ln>
            <a:noFill/>
          </a:ln>
          <a:solidFill>
            <a:schemeClr val="tx1"/>
          </a:solidFill>
          <a:uFillTx/>
          <a:latin typeface="+mn-lt"/>
          <a:ea typeface="+mn-ea"/>
          <a:cs typeface="+mn-cs"/>
          <a:sym typeface="Helvetica Neue Thin"/>
        </a:defRPr>
      </a:lvl5pPr>
      <a:lvl6pPr marL="0" marR="0" indent="1143000" algn="ctr" defTabSz="584200" latinLnBrk="0">
        <a:lnSpc>
          <a:spcPct val="100000"/>
        </a:lnSpc>
        <a:spcBef>
          <a:spcPts val="0"/>
        </a:spcBef>
        <a:spcAft>
          <a:spcPts val="0"/>
        </a:spcAft>
        <a:buClrTx/>
        <a:buSzTx/>
        <a:buFontTx/>
        <a:buNone/>
        <a:defRPr sz="1600" b="0" i="0" u="none" strike="noStrike" cap="none" spc="0" baseline="0">
          <a:ln>
            <a:noFill/>
          </a:ln>
          <a:solidFill>
            <a:schemeClr val="tx1"/>
          </a:solidFill>
          <a:uFillTx/>
          <a:latin typeface="+mn-lt"/>
          <a:ea typeface="+mn-ea"/>
          <a:cs typeface="+mn-cs"/>
          <a:sym typeface="Helvetica Neue Thin"/>
        </a:defRPr>
      </a:lvl6pPr>
      <a:lvl7pPr marL="0" marR="0" indent="1371600" algn="ctr" defTabSz="584200" latinLnBrk="0">
        <a:lnSpc>
          <a:spcPct val="100000"/>
        </a:lnSpc>
        <a:spcBef>
          <a:spcPts val="0"/>
        </a:spcBef>
        <a:spcAft>
          <a:spcPts val="0"/>
        </a:spcAft>
        <a:buClrTx/>
        <a:buSzTx/>
        <a:buFontTx/>
        <a:buNone/>
        <a:defRPr sz="1600" b="0" i="0" u="none" strike="noStrike" cap="none" spc="0" baseline="0">
          <a:ln>
            <a:noFill/>
          </a:ln>
          <a:solidFill>
            <a:schemeClr val="tx1"/>
          </a:solidFill>
          <a:uFillTx/>
          <a:latin typeface="+mn-lt"/>
          <a:ea typeface="+mn-ea"/>
          <a:cs typeface="+mn-cs"/>
          <a:sym typeface="Helvetica Neue Thin"/>
        </a:defRPr>
      </a:lvl7pPr>
      <a:lvl8pPr marL="0" marR="0" indent="1600200" algn="ctr" defTabSz="584200" latinLnBrk="0">
        <a:lnSpc>
          <a:spcPct val="100000"/>
        </a:lnSpc>
        <a:spcBef>
          <a:spcPts val="0"/>
        </a:spcBef>
        <a:spcAft>
          <a:spcPts val="0"/>
        </a:spcAft>
        <a:buClrTx/>
        <a:buSzTx/>
        <a:buFontTx/>
        <a:buNone/>
        <a:defRPr sz="1600" b="0" i="0" u="none" strike="noStrike" cap="none" spc="0" baseline="0">
          <a:ln>
            <a:noFill/>
          </a:ln>
          <a:solidFill>
            <a:schemeClr val="tx1"/>
          </a:solidFill>
          <a:uFillTx/>
          <a:latin typeface="+mn-lt"/>
          <a:ea typeface="+mn-ea"/>
          <a:cs typeface="+mn-cs"/>
          <a:sym typeface="Helvetica Neue Thin"/>
        </a:defRPr>
      </a:lvl8pPr>
      <a:lvl9pPr marL="0" marR="0" indent="1828800" algn="ctr" defTabSz="584200" latinLnBrk="0">
        <a:lnSpc>
          <a:spcPct val="100000"/>
        </a:lnSpc>
        <a:spcBef>
          <a:spcPts val="0"/>
        </a:spcBef>
        <a:spcAft>
          <a:spcPts val="0"/>
        </a:spcAft>
        <a:buClrTx/>
        <a:buSzTx/>
        <a:buFontTx/>
        <a:buNone/>
        <a:defRPr sz="1600" b="0" i="0" u="none" strike="noStrike" cap="none" spc="0" baseline="0">
          <a:ln>
            <a:noFill/>
          </a:ln>
          <a:solidFill>
            <a:schemeClr val="tx1"/>
          </a:solidFill>
          <a:uFillTx/>
          <a:latin typeface="+mn-lt"/>
          <a:ea typeface="+mn-ea"/>
          <a:cs typeface="+mn-cs"/>
          <a:sym typeface="Helvetica Neue Thin"/>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romoting Resilience…"/>
          <p:cNvSpPr txBox="1"/>
          <p:nvPr/>
        </p:nvSpPr>
        <p:spPr>
          <a:xfrm>
            <a:off x="4787343" y="3609863"/>
            <a:ext cx="8258843" cy="1467074"/>
          </a:xfrm>
          <a:prstGeom prst="rect">
            <a:avLst/>
          </a:prstGeom>
          <a:solidFill>
            <a:srgbClr val="CDBC70"/>
          </a:solidFill>
          <a:ln w="12700">
            <a:miter lim="400000"/>
          </a:ln>
        </p:spPr>
        <p:txBody>
          <a:bodyPr lIns="50800" tIns="50800" rIns="50800" bIns="50800" anchor="ctr">
            <a:spAutoFit/>
          </a:bodyPr>
          <a:lstStyle/>
          <a:p>
            <a:pPr algn="l">
              <a:lnSpc>
                <a:spcPct val="120000"/>
              </a:lnSpc>
              <a:defRPr sz="2800">
                <a:solidFill>
                  <a:srgbClr val="FFFFFF"/>
                </a:solidFill>
                <a:latin typeface="Arial" panose="020B0604020202020204"/>
                <a:ea typeface="Arial" panose="020B0604020202020204"/>
                <a:cs typeface="Arial" panose="020B0604020202020204"/>
                <a:sym typeface="Arial" panose="020B0604020202020204"/>
              </a:defRPr>
            </a:pPr>
            <a:r>
              <a:rPr dirty="0"/>
              <a:t>Promoting Resilience</a:t>
            </a:r>
            <a:endParaRPr dirty="0"/>
          </a:p>
          <a:p>
            <a:pPr algn="l">
              <a:lnSpc>
                <a:spcPct val="120000"/>
              </a:lnSpc>
              <a:defRPr sz="2800">
                <a:solidFill>
                  <a:srgbClr val="FFFFFF"/>
                </a:solidFill>
                <a:latin typeface="Arial" panose="020B0604020202020204"/>
                <a:ea typeface="Arial" panose="020B0604020202020204"/>
                <a:cs typeface="Arial" panose="020B0604020202020204"/>
                <a:sym typeface="Arial" panose="020B0604020202020204"/>
              </a:defRPr>
            </a:pPr>
            <a:r>
              <a:rPr dirty="0"/>
              <a:t>and Employability in </a:t>
            </a:r>
            <a:r>
              <a:rPr dirty="0" err="1"/>
              <a:t>uniVersity</a:t>
            </a:r>
            <a:endParaRPr dirty="0"/>
          </a:p>
          <a:p>
            <a:pPr algn="l">
              <a:lnSpc>
                <a:spcPct val="120000"/>
              </a:lnSpc>
              <a:defRPr sz="2800">
                <a:solidFill>
                  <a:srgbClr val="FFFFFF"/>
                </a:solidFill>
                <a:latin typeface="Arial" panose="020B0604020202020204"/>
                <a:ea typeface="Arial" panose="020B0604020202020204"/>
                <a:cs typeface="Arial" panose="020B0604020202020204"/>
                <a:sym typeface="Arial" panose="020B0604020202020204"/>
              </a:defRPr>
            </a:pPr>
            <a:r>
              <a:rPr dirty="0"/>
              <a:t>PREVIEW</a:t>
            </a:r>
            <a:endParaRPr dirty="0"/>
          </a:p>
        </p:txBody>
      </p:sp>
      <p:sp>
        <p:nvSpPr>
          <p:cNvPr id="42" name="ERASMUS + Call 2022 Round 1 KA2 KA220-HED…"/>
          <p:cNvSpPr txBox="1"/>
          <p:nvPr/>
        </p:nvSpPr>
        <p:spPr>
          <a:xfrm>
            <a:off x="4784345" y="5502570"/>
            <a:ext cx="8264839" cy="817072"/>
          </a:xfrm>
          <a:prstGeom prst="rect">
            <a:avLst/>
          </a:prstGeom>
          <a:solidFill>
            <a:srgbClr val="CDBC70"/>
          </a:solidFill>
          <a:ln w="12700">
            <a:miter lim="400000"/>
          </a:ln>
        </p:spPr>
        <p:txBody>
          <a:bodyPr lIns="50800" tIns="50800" rIns="50800" bIns="50800" anchor="ctr">
            <a:spAutoFit/>
          </a:bodyPr>
          <a:lstStyle/>
          <a:p>
            <a:pPr algn="l">
              <a:lnSpc>
                <a:spcPct val="120000"/>
              </a:lnSpc>
              <a:defRPr sz="2200">
                <a:solidFill>
                  <a:srgbClr val="FFFFFF"/>
                </a:solidFill>
                <a:latin typeface="Arial" panose="020B0604020202020204"/>
                <a:ea typeface="Arial" panose="020B0604020202020204"/>
                <a:cs typeface="Arial" panose="020B0604020202020204"/>
                <a:sym typeface="Arial" panose="020B0604020202020204"/>
              </a:defRPr>
            </a:pPr>
            <a:r>
              <a:rPr dirty="0"/>
              <a:t>ERASMUS + Call 2022 Round 1 KA2 KA220-HED          </a:t>
            </a:r>
            <a:endParaRPr dirty="0"/>
          </a:p>
          <a:p>
            <a:pPr algn="l">
              <a:lnSpc>
                <a:spcPct val="120000"/>
              </a:lnSpc>
              <a:defRPr sz="2200">
                <a:solidFill>
                  <a:srgbClr val="FFFFFF"/>
                </a:solidFill>
                <a:latin typeface="Arial" panose="020B0604020202020204"/>
                <a:ea typeface="Arial" panose="020B0604020202020204"/>
                <a:cs typeface="Arial" panose="020B0604020202020204"/>
                <a:sym typeface="Arial" panose="020B0604020202020204"/>
              </a:defRPr>
            </a:pPr>
            <a:r>
              <a:rPr dirty="0"/>
              <a:t>Cooperation partnerships in higher education</a:t>
            </a:r>
            <a:endParaRPr dirty="0"/>
          </a:p>
        </p:txBody>
      </p:sp>
      <p:pic>
        <p:nvPicPr>
          <p:cNvPr id="43" name="erasmus-plus-vector-logo.png" descr="erasmus-plus-vector-logo.png"/>
          <p:cNvPicPr>
            <a:picLocks noChangeAspect="1"/>
          </p:cNvPicPr>
          <p:nvPr/>
        </p:nvPicPr>
        <p:blipFill>
          <a:blip r:embed="rId1"/>
          <a:stretch>
            <a:fillRect/>
          </a:stretch>
        </p:blipFill>
        <p:spPr>
          <a:xfrm>
            <a:off x="8157368" y="6749028"/>
            <a:ext cx="1917328" cy="391746"/>
          </a:xfrm>
          <a:prstGeom prst="rect">
            <a:avLst/>
          </a:prstGeom>
          <a:ln w="12700">
            <a:miter lim="400000"/>
            <a:headEnd/>
            <a:tailEnd/>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p:cNvSpPr txBox="1"/>
          <p:nvPr/>
        </p:nvSpPr>
        <p:spPr>
          <a:xfrm>
            <a:off x="557414" y="2198231"/>
            <a:ext cx="10802850" cy="436979"/>
          </a:xfrm>
          <a:prstGeom prst="rect">
            <a:avLst/>
          </a:prstGeom>
          <a:noFill/>
        </p:spPr>
        <p:txBody>
          <a:bodyPr wrap="square" rtlCol="0">
            <a:spAutoFit/>
          </a:bodyPr>
          <a:lstStyle/>
          <a:p>
            <a:pPr algn="l">
              <a:lnSpc>
                <a:spcPct val="150000"/>
              </a:lnSpc>
            </a:pPr>
            <a:endParaRPr lang="en-GB" sz="1495" spc="107" dirty="0">
              <a:latin typeface="Arial" panose="020B0604020202020204" pitchFamily="34" charset="0"/>
              <a:ea typeface="Open Sans" panose="020B0606030504020204" pitchFamily="34" charset="0"/>
              <a:cs typeface="Arial" panose="020B0604020202020204" pitchFamily="34" charset="0"/>
            </a:endParaRPr>
          </a:p>
        </p:txBody>
      </p:sp>
      <p:sp>
        <p:nvSpPr>
          <p:cNvPr id="35" name="CasellaDiTesto 34"/>
          <p:cNvSpPr txBox="1"/>
          <p:nvPr/>
        </p:nvSpPr>
        <p:spPr>
          <a:xfrm>
            <a:off x="894079" y="7592267"/>
            <a:ext cx="10802850" cy="436979"/>
          </a:xfrm>
          <a:prstGeom prst="rect">
            <a:avLst/>
          </a:prstGeom>
          <a:noFill/>
        </p:spPr>
        <p:txBody>
          <a:bodyPr wrap="square" rtlCol="0">
            <a:spAutoFit/>
          </a:bodyPr>
          <a:lstStyle/>
          <a:p>
            <a:pPr algn="ctr">
              <a:lnSpc>
                <a:spcPct val="150000"/>
              </a:lnSpc>
            </a:pPr>
            <a:endParaRPr lang="en-GB" sz="1495" spc="107" dirty="0">
              <a:latin typeface="Arial" panose="020B0604020202020204" pitchFamily="34" charset="0"/>
              <a:ea typeface="Open Sans" panose="020B0606030504020204" pitchFamily="34" charset="0"/>
              <a:cs typeface="Arial" panose="020B0604020202020204" pitchFamily="34" charset="0"/>
            </a:endParaRPr>
          </a:p>
        </p:txBody>
      </p:sp>
      <p:sp>
        <p:nvSpPr>
          <p:cNvPr id="6" name="Titolo 5"/>
          <p:cNvSpPr>
            <a:spLocks noGrp="1"/>
          </p:cNvSpPr>
          <p:nvPr>
            <p:ph type="title"/>
          </p:nvPr>
        </p:nvSpPr>
        <p:spPr/>
        <p:txBody>
          <a:bodyPr>
            <a:normAutofit fontScale="90000"/>
          </a:bodyPr>
          <a:lstStyle/>
          <a:p>
            <a:br>
              <a:rPr lang="it-IT" b="1" spc="107" dirty="0">
                <a:latin typeface="Arial" panose="020B0604020202020204" pitchFamily="34" charset="0"/>
                <a:ea typeface="Open Sans" panose="020B0606030504020204" pitchFamily="34" charset="0"/>
                <a:cs typeface="Arial" panose="020B0604020202020204" pitchFamily="34" charset="0"/>
              </a:rPr>
            </a:br>
            <a:br>
              <a:rPr lang="en-GB" sz="3735" b="1" spc="107" dirty="0">
                <a:latin typeface="Arial" panose="020B0604020202020204" pitchFamily="34" charset="0"/>
                <a:ea typeface="Open Sans" panose="020B0606030504020204" pitchFamily="34" charset="0"/>
                <a:cs typeface="Arial" panose="020B0604020202020204" pitchFamily="34" charset="0"/>
              </a:rPr>
            </a:br>
            <a:endParaRPr lang="it-IT" sz="3735" dirty="0"/>
          </a:p>
        </p:txBody>
      </p:sp>
      <p:sp>
        <p:nvSpPr>
          <p:cNvPr id="7" name="Segnaposto contenuto 6"/>
          <p:cNvSpPr>
            <a:spLocks noGrp="1"/>
          </p:cNvSpPr>
          <p:nvPr>
            <p:ph idx="1"/>
          </p:nvPr>
        </p:nvSpPr>
        <p:spPr/>
        <p:txBody>
          <a:bodyPr/>
          <a:lstStyle/>
          <a:p>
            <a:r>
              <a:rPr lang="en-US" b="1" dirty="0"/>
              <a:t>WORK PACKAGE N°2 – </a:t>
            </a:r>
            <a:endParaRPr lang="en-US" b="1" dirty="0"/>
          </a:p>
          <a:p>
            <a:r>
              <a:rPr lang="en-US" b="1" dirty="0"/>
              <a:t>BUILDING THE COMPETENCES FOR REMOTE WORK IN THE ACADEMIC COMMUNITY OF TOMORROW (ASE) </a:t>
            </a:r>
            <a:endParaRPr lang="en-US" b="1"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p:cNvSpPr txBox="1"/>
          <p:nvPr/>
        </p:nvSpPr>
        <p:spPr>
          <a:xfrm>
            <a:off x="557414" y="2198231"/>
            <a:ext cx="10802850" cy="436979"/>
          </a:xfrm>
          <a:prstGeom prst="rect">
            <a:avLst/>
          </a:prstGeom>
          <a:noFill/>
        </p:spPr>
        <p:txBody>
          <a:bodyPr wrap="square" rtlCol="0">
            <a:spAutoFit/>
          </a:bodyPr>
          <a:lstStyle/>
          <a:p>
            <a:pPr algn="l">
              <a:lnSpc>
                <a:spcPct val="150000"/>
              </a:lnSpc>
            </a:pPr>
            <a:endParaRPr lang="en-GB" sz="1495" spc="107" dirty="0">
              <a:latin typeface="Arial" panose="020B0604020202020204" pitchFamily="34" charset="0"/>
              <a:ea typeface="Open Sans" panose="020B0606030504020204" pitchFamily="34" charset="0"/>
              <a:cs typeface="Arial" panose="020B0604020202020204" pitchFamily="34" charset="0"/>
            </a:endParaRPr>
          </a:p>
        </p:txBody>
      </p:sp>
      <p:sp>
        <p:nvSpPr>
          <p:cNvPr id="35" name="CasellaDiTesto 34"/>
          <p:cNvSpPr txBox="1"/>
          <p:nvPr/>
        </p:nvSpPr>
        <p:spPr>
          <a:xfrm>
            <a:off x="894079" y="7592267"/>
            <a:ext cx="10802850" cy="436979"/>
          </a:xfrm>
          <a:prstGeom prst="rect">
            <a:avLst/>
          </a:prstGeom>
          <a:noFill/>
        </p:spPr>
        <p:txBody>
          <a:bodyPr wrap="square" rtlCol="0">
            <a:spAutoFit/>
          </a:bodyPr>
          <a:lstStyle/>
          <a:p>
            <a:pPr algn="ctr">
              <a:lnSpc>
                <a:spcPct val="150000"/>
              </a:lnSpc>
            </a:pPr>
            <a:endParaRPr lang="en-GB" sz="1495" spc="107" dirty="0">
              <a:latin typeface="Arial" panose="020B0604020202020204" pitchFamily="34" charset="0"/>
              <a:ea typeface="Open Sans" panose="020B0606030504020204" pitchFamily="34" charset="0"/>
              <a:cs typeface="Arial" panose="020B0604020202020204" pitchFamily="34" charset="0"/>
            </a:endParaRPr>
          </a:p>
        </p:txBody>
      </p:sp>
      <p:sp>
        <p:nvSpPr>
          <p:cNvPr id="6" name="Titolo 5"/>
          <p:cNvSpPr>
            <a:spLocks noGrp="1"/>
          </p:cNvSpPr>
          <p:nvPr>
            <p:ph type="title"/>
          </p:nvPr>
        </p:nvSpPr>
        <p:spPr/>
        <p:txBody>
          <a:bodyPr>
            <a:normAutofit fontScale="90000"/>
          </a:bodyPr>
          <a:lstStyle/>
          <a:p>
            <a:br>
              <a:rPr lang="it-IT" b="1" spc="107" dirty="0">
                <a:latin typeface="Arial" panose="020B0604020202020204" pitchFamily="34" charset="0"/>
                <a:ea typeface="Open Sans" panose="020B0606030504020204" pitchFamily="34" charset="0"/>
                <a:cs typeface="Arial" panose="020B0604020202020204" pitchFamily="34" charset="0"/>
              </a:rPr>
            </a:br>
            <a:br>
              <a:rPr lang="en-GB" sz="3735" b="1" spc="107" dirty="0">
                <a:latin typeface="Arial" panose="020B0604020202020204" pitchFamily="34" charset="0"/>
                <a:ea typeface="Open Sans" panose="020B0606030504020204" pitchFamily="34" charset="0"/>
                <a:cs typeface="Arial" panose="020B0604020202020204" pitchFamily="34" charset="0"/>
              </a:rPr>
            </a:br>
            <a:endParaRPr lang="it-IT" sz="3735" dirty="0"/>
          </a:p>
        </p:txBody>
      </p:sp>
      <p:sp>
        <p:nvSpPr>
          <p:cNvPr id="7" name="Segnaposto contenuto 6"/>
          <p:cNvSpPr>
            <a:spLocks noGrp="1"/>
          </p:cNvSpPr>
          <p:nvPr>
            <p:ph idx="1"/>
          </p:nvPr>
        </p:nvSpPr>
        <p:spPr/>
        <p:txBody>
          <a:bodyPr/>
          <a:lstStyle/>
          <a:p>
            <a:pPr algn="just"/>
            <a:r>
              <a:rPr lang="en-US" sz="2000" b="1" dirty="0">
                <a:solidFill>
                  <a:prstClr val="black"/>
                </a:solidFill>
              </a:rPr>
              <a:t>Task. 2.1 </a:t>
            </a:r>
            <a:r>
              <a:rPr lang="en-US" sz="2000" b="1" dirty="0" err="1">
                <a:solidFill>
                  <a:prstClr val="black"/>
                </a:solidFill>
              </a:rPr>
              <a:t>Programme</a:t>
            </a:r>
            <a:r>
              <a:rPr lang="en-US" sz="2000" b="1" dirty="0">
                <a:solidFill>
                  <a:prstClr val="black"/>
                </a:solidFill>
              </a:rPr>
              <a:t> Internship Process Mapping (M1-M6) Led by ASE</a:t>
            </a:r>
            <a:endParaRPr lang="en-US" sz="2000" b="1" dirty="0">
              <a:solidFill>
                <a:prstClr val="black"/>
              </a:solidFill>
            </a:endParaRPr>
          </a:p>
          <a:p>
            <a:pPr algn="just"/>
            <a:r>
              <a:rPr lang="en-US" sz="2000" dirty="0">
                <a:solidFill>
                  <a:prstClr val="black"/>
                </a:solidFill>
              </a:rPr>
              <a:t>Collect information from each </a:t>
            </a:r>
            <a:r>
              <a:rPr lang="en-US" sz="2000" dirty="0"/>
              <a:t>University partner about their Internship Process (e.g. actors involved, administrative steps, documents, support actions etc.) to evidence similarities and differences in how the Internship Paths are structured in Partners countries. </a:t>
            </a:r>
            <a:endParaRPr lang="en-US" sz="2000" dirty="0"/>
          </a:p>
          <a:p>
            <a:pPr algn="just"/>
            <a:r>
              <a:rPr lang="en-US" sz="2000" dirty="0"/>
              <a:t> </a:t>
            </a:r>
            <a:endParaRPr lang="en-US" sz="2000" dirty="0"/>
          </a:p>
          <a:p>
            <a:pPr algn="just"/>
            <a:endParaRPr lang="en-US" sz="2000" dirty="0">
              <a:solidFill>
                <a:prstClr val="black"/>
              </a:solidFill>
            </a:endParaRPr>
          </a:p>
          <a:p>
            <a:pPr algn="just"/>
            <a:r>
              <a:rPr lang="en-US" sz="2000" b="1" dirty="0">
                <a:solidFill>
                  <a:prstClr val="black"/>
                </a:solidFill>
              </a:rPr>
              <a:t>Task 2.2 Survey on needs and expectations on high quality remote internships. (M3-M8) Led By ASE</a:t>
            </a:r>
            <a:endParaRPr lang="en-US" sz="2000" b="1" dirty="0">
              <a:solidFill>
                <a:prstClr val="black"/>
              </a:solidFill>
            </a:endParaRPr>
          </a:p>
          <a:p>
            <a:pPr algn="just"/>
            <a:r>
              <a:rPr lang="en-US" sz="2000" dirty="0">
                <a:solidFill>
                  <a:prstClr val="black"/>
                </a:solidFill>
              </a:rPr>
              <a:t>Administration of a questionnaire to catch the needs and expectations for ideal remote internships by students, graduates, academic professors and staff, hosting organizations. The Survey will cover 20 European Countries and 400 questionnaires will be collected from all over Europe (At least 250 students and graduates and 150 administrative and scientific staff as well as HR manager and specialists).</a:t>
            </a:r>
            <a:endParaRPr lang="en-US" sz="2000" dirty="0">
              <a:solidFill>
                <a:prstClr val="black"/>
              </a:solidFill>
            </a:endParaRPr>
          </a:p>
          <a:p>
            <a:endParaRPr lang="en-US" sz="1495" dirty="0">
              <a:solidFill>
                <a:prstClr val="black"/>
              </a:solidFill>
            </a:endParaRPr>
          </a:p>
          <a:p>
            <a:endParaRPr lang="en-US" sz="1495" dirty="0">
              <a:solidFill>
                <a:prstClr val="black"/>
              </a:solidFill>
            </a:endParaRPr>
          </a:p>
          <a:p>
            <a:endParaRPr lang="en-US" sz="1495" dirty="0">
              <a:solidFill>
                <a:prstClr val="black"/>
              </a:solidFill>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p:cNvSpPr txBox="1"/>
          <p:nvPr/>
        </p:nvSpPr>
        <p:spPr>
          <a:xfrm>
            <a:off x="557414" y="2198231"/>
            <a:ext cx="10802850" cy="436979"/>
          </a:xfrm>
          <a:prstGeom prst="rect">
            <a:avLst/>
          </a:prstGeom>
          <a:noFill/>
        </p:spPr>
        <p:txBody>
          <a:bodyPr wrap="square" rtlCol="0">
            <a:spAutoFit/>
          </a:bodyPr>
          <a:lstStyle/>
          <a:p>
            <a:pPr algn="l">
              <a:lnSpc>
                <a:spcPct val="150000"/>
              </a:lnSpc>
            </a:pPr>
            <a:endParaRPr lang="en-GB" sz="1495" spc="107" dirty="0">
              <a:latin typeface="Arial" panose="020B0604020202020204" pitchFamily="34" charset="0"/>
              <a:ea typeface="Open Sans" panose="020B0606030504020204" pitchFamily="34" charset="0"/>
              <a:cs typeface="Arial" panose="020B0604020202020204" pitchFamily="34" charset="0"/>
            </a:endParaRPr>
          </a:p>
        </p:txBody>
      </p:sp>
      <p:sp>
        <p:nvSpPr>
          <p:cNvPr id="35" name="CasellaDiTesto 34"/>
          <p:cNvSpPr txBox="1"/>
          <p:nvPr/>
        </p:nvSpPr>
        <p:spPr>
          <a:xfrm>
            <a:off x="894079" y="7592267"/>
            <a:ext cx="10802850" cy="436979"/>
          </a:xfrm>
          <a:prstGeom prst="rect">
            <a:avLst/>
          </a:prstGeom>
          <a:noFill/>
        </p:spPr>
        <p:txBody>
          <a:bodyPr wrap="square" rtlCol="0">
            <a:spAutoFit/>
          </a:bodyPr>
          <a:lstStyle/>
          <a:p>
            <a:pPr algn="ctr">
              <a:lnSpc>
                <a:spcPct val="150000"/>
              </a:lnSpc>
            </a:pPr>
            <a:endParaRPr lang="en-GB" sz="1495" spc="107" dirty="0">
              <a:latin typeface="Arial" panose="020B0604020202020204" pitchFamily="34" charset="0"/>
              <a:ea typeface="Open Sans" panose="020B0606030504020204" pitchFamily="34" charset="0"/>
              <a:cs typeface="Arial" panose="020B0604020202020204" pitchFamily="34" charset="0"/>
            </a:endParaRPr>
          </a:p>
        </p:txBody>
      </p:sp>
      <p:sp>
        <p:nvSpPr>
          <p:cNvPr id="6" name="Titolo 5"/>
          <p:cNvSpPr>
            <a:spLocks noGrp="1"/>
          </p:cNvSpPr>
          <p:nvPr>
            <p:ph type="title"/>
          </p:nvPr>
        </p:nvSpPr>
        <p:spPr/>
        <p:txBody>
          <a:bodyPr>
            <a:normAutofit fontScale="90000"/>
          </a:bodyPr>
          <a:lstStyle/>
          <a:p>
            <a:br>
              <a:rPr lang="it-IT" b="1" spc="107" dirty="0">
                <a:latin typeface="Arial" panose="020B0604020202020204" pitchFamily="34" charset="0"/>
                <a:ea typeface="Open Sans" panose="020B0606030504020204" pitchFamily="34" charset="0"/>
                <a:cs typeface="Arial" panose="020B0604020202020204" pitchFamily="34" charset="0"/>
              </a:rPr>
            </a:br>
            <a:br>
              <a:rPr lang="en-GB" sz="3735" b="1" spc="107" dirty="0">
                <a:latin typeface="Arial" panose="020B0604020202020204" pitchFamily="34" charset="0"/>
                <a:ea typeface="Open Sans" panose="020B0606030504020204" pitchFamily="34" charset="0"/>
                <a:cs typeface="Arial" panose="020B0604020202020204" pitchFamily="34" charset="0"/>
              </a:rPr>
            </a:br>
            <a:endParaRPr lang="it-IT" sz="3735" dirty="0"/>
          </a:p>
        </p:txBody>
      </p:sp>
      <p:sp>
        <p:nvSpPr>
          <p:cNvPr id="7" name="Segnaposto contenuto 6"/>
          <p:cNvSpPr>
            <a:spLocks noGrp="1"/>
          </p:cNvSpPr>
          <p:nvPr>
            <p:ph idx="1"/>
          </p:nvPr>
        </p:nvSpPr>
        <p:spPr/>
        <p:txBody>
          <a:bodyPr/>
          <a:lstStyle/>
          <a:p>
            <a:pPr algn="just"/>
            <a:r>
              <a:rPr lang="en-US" sz="1800" b="1" dirty="0">
                <a:solidFill>
                  <a:prstClr val="black"/>
                </a:solidFill>
              </a:rPr>
              <a:t>Task 2.5 L&amp;T course about Service Design Methodology (M4 - M5) Led By USAL and CNR</a:t>
            </a:r>
            <a:endParaRPr lang="en-US" sz="1800" b="1" dirty="0">
              <a:solidFill>
                <a:prstClr val="black"/>
              </a:solidFill>
            </a:endParaRPr>
          </a:p>
          <a:p>
            <a:pPr algn="just"/>
            <a:r>
              <a:rPr lang="en-US" sz="1800" dirty="0"/>
              <a:t>CNR and USAL organize a short course on Service Design methodology divided in an online and a physical session. The online session is devoted to theoretical and methodological approach to Service design and is open to partners, and anyone may be interested in the course on service design including administrative staff and HR managers that will be involved in a following stage to discuss about the draft of the Remote Internship Blueprint (from 20 to 22 February 2023). The physical session is held from February 27 to March 2, 2023 at the University of Salamanca where partners discussed and developed a first draft of the Remote Internship Blueprint.</a:t>
            </a:r>
            <a:endParaRPr lang="en-US" sz="1800" dirty="0"/>
          </a:p>
          <a:p>
            <a:pPr algn="just"/>
            <a:endParaRPr lang="en-US" sz="1800" dirty="0"/>
          </a:p>
          <a:p>
            <a:pPr algn="just"/>
            <a:endParaRPr lang="en-US" sz="1800" dirty="0"/>
          </a:p>
          <a:p>
            <a:pPr algn="just"/>
            <a:r>
              <a:rPr lang="en-US" sz="1800" dirty="0"/>
              <a:t>In Salamanca, partners discussed about the </a:t>
            </a:r>
            <a:r>
              <a:rPr lang="en-US" sz="1800" dirty="0" err="1"/>
              <a:t>personnas</a:t>
            </a:r>
            <a:r>
              <a:rPr lang="en-US" sz="1800" dirty="0"/>
              <a:t> and the  Value proposition. Then partners designed a first draft of the RIB, i.e. a synthetic picture, a map that accurately describes the internship “system”, so that the different people involved in the process of its provision can understand and deal with it objectively regardless of their role or personal point of view. The RIB visualizes the relationships between different service components — people, props (physical or digital evidence), and processes — that are directly tied to touchpoints in a specific customer </a:t>
            </a:r>
            <a:r>
              <a:rPr lang="it-IT" sz="1800" dirty="0" err="1"/>
              <a:t>journey</a:t>
            </a:r>
            <a:r>
              <a:rPr lang="it-IT" sz="1800" dirty="0"/>
              <a:t>.</a:t>
            </a:r>
            <a:endParaRPr lang="it-IT" sz="1800" dirty="0"/>
          </a:p>
          <a:p>
            <a:endParaRPr lang="en-US" sz="1495" dirty="0"/>
          </a:p>
          <a:p>
            <a:endParaRPr lang="en-US" sz="1495" dirty="0">
              <a:solidFill>
                <a:prstClr val="black"/>
              </a:solidFill>
            </a:endParaRPr>
          </a:p>
          <a:p>
            <a:endParaRPr lang="en-US" sz="1495" dirty="0">
              <a:solidFill>
                <a:prstClr val="black"/>
              </a:solidFill>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09973" y="2771440"/>
            <a:ext cx="11784854" cy="6605654"/>
          </a:xfrm>
          <a:prstGeom prst="rect">
            <a:avLst/>
          </a:prstGeom>
        </p:spPr>
        <p:txBody>
          <a:bodyPr wrap="square">
            <a:spAutoFit/>
          </a:bodyPr>
          <a:lstStyle/>
          <a:p>
            <a:endParaRPr lang="it-IT" sz="2560" spc="107" dirty="0">
              <a:latin typeface="Arial" panose="020B0604020202020204" pitchFamily="34" charset="0"/>
              <a:ea typeface="Open Sans" panose="020B0606030504020204" pitchFamily="34" charset="0"/>
              <a:cs typeface="Arial" panose="020B0604020202020204" pitchFamily="34" charset="0"/>
            </a:endParaRPr>
          </a:p>
          <a:p>
            <a:pPr algn="just"/>
            <a:r>
              <a:rPr lang="it-IT" sz="1800" spc="107" dirty="0">
                <a:latin typeface="Arial" panose="020B0604020202020204" pitchFamily="34" charset="0"/>
                <a:ea typeface="Open Sans" panose="020B0606030504020204" pitchFamily="34" charset="0"/>
                <a:cs typeface="Arial" panose="020B0604020202020204" pitchFamily="34" charset="0"/>
              </a:rPr>
              <a:t>REMOTE INTERSHIP IS A NEW EXPERIENCE JOURNEY FOR STUDENTS, UNIVERSITY SUPERVISORS, COMPANY MENTORS, </a:t>
            </a:r>
            <a:r>
              <a:rPr lang="it-IT" sz="1800" spc="107" dirty="0" err="1">
                <a:latin typeface="Arial" panose="020B0604020202020204" pitchFamily="34" charset="0"/>
                <a:ea typeface="Open Sans" panose="020B0606030504020204" pitchFamily="34" charset="0"/>
                <a:cs typeface="Arial" panose="020B0604020202020204" pitchFamily="34" charset="0"/>
              </a:rPr>
              <a:t>but</a:t>
            </a:r>
            <a:r>
              <a:rPr lang="it-IT" sz="1800" spc="107" dirty="0">
                <a:latin typeface="Arial" panose="020B0604020202020204" pitchFamily="34" charset="0"/>
                <a:ea typeface="Open Sans" panose="020B0606030504020204" pitchFamily="34" charset="0"/>
                <a:cs typeface="Arial" panose="020B0604020202020204" pitchFamily="34" charset="0"/>
              </a:rPr>
              <a:t> </a:t>
            </a:r>
            <a:r>
              <a:rPr lang="it-IT" sz="1800" spc="107" dirty="0" err="1">
                <a:latin typeface="Arial" panose="020B0604020202020204" pitchFamily="34" charset="0"/>
                <a:ea typeface="Open Sans" panose="020B0606030504020204" pitchFamily="34" charset="0"/>
                <a:cs typeface="Arial" panose="020B0604020202020204" pitchFamily="34" charset="0"/>
              </a:rPr>
              <a:t>also</a:t>
            </a:r>
            <a:r>
              <a:rPr lang="it-IT" sz="1800" spc="107" dirty="0">
                <a:latin typeface="Arial" panose="020B0604020202020204" pitchFamily="34" charset="0"/>
                <a:ea typeface="Open Sans" panose="020B0606030504020204" pitchFamily="34" charset="0"/>
                <a:cs typeface="Arial" panose="020B0604020202020204" pitchFamily="34" charset="0"/>
              </a:rPr>
              <a:t> for </a:t>
            </a:r>
            <a:r>
              <a:rPr lang="it-IT" sz="1800" spc="107" dirty="0" err="1">
                <a:latin typeface="Arial" panose="020B0604020202020204" pitchFamily="34" charset="0"/>
                <a:ea typeface="Open Sans" panose="020B0606030504020204" pitchFamily="34" charset="0"/>
                <a:cs typeface="Arial" panose="020B0604020202020204" pitchFamily="34" charset="0"/>
              </a:rPr>
              <a:t>academic</a:t>
            </a:r>
            <a:r>
              <a:rPr lang="it-IT" sz="1800" spc="107" dirty="0">
                <a:latin typeface="Arial" panose="020B0604020202020204" pitchFamily="34" charset="0"/>
                <a:ea typeface="Open Sans" panose="020B0606030504020204" pitchFamily="34" charset="0"/>
                <a:cs typeface="Arial" panose="020B0604020202020204" pitchFamily="34" charset="0"/>
              </a:rPr>
              <a:t> and company staff.</a:t>
            </a:r>
            <a:endParaRPr lang="it-IT" sz="1800" dirty="0">
              <a:latin typeface="Calibri" panose="020F0502020204030204" pitchFamily="34" charset="0"/>
              <a:cs typeface="Times New Roman" panose="02020603050405020304" pitchFamily="18" charset="0"/>
            </a:endParaRPr>
          </a:p>
          <a:p>
            <a:pPr algn="just"/>
            <a:endParaRPr lang="it-IT" sz="1800" dirty="0">
              <a:latin typeface="Calibri" panose="020F0502020204030204" pitchFamily="34" charset="0"/>
              <a:ea typeface="Calibri" panose="020F0502020204030204" pitchFamily="34" charset="0"/>
              <a:cs typeface="Times New Roman" panose="02020603050405020304" pitchFamily="18" charset="0"/>
            </a:endParaRPr>
          </a:p>
          <a:p>
            <a:pPr algn="just"/>
            <a:endParaRPr lang="it-IT" sz="1800" dirty="0">
              <a:latin typeface="Calibri" panose="020F0502020204030204" pitchFamily="34" charset="0"/>
              <a:ea typeface="Calibri" panose="020F0502020204030204" pitchFamily="34" charset="0"/>
              <a:cs typeface="Times New Roman" panose="02020603050405020304" pitchFamily="18" charset="0"/>
            </a:endParaRPr>
          </a:p>
          <a:p>
            <a:pPr algn="just"/>
            <a:r>
              <a:rPr lang="it-IT" sz="1800" dirty="0" err="1"/>
              <a:t>Key</a:t>
            </a:r>
            <a:r>
              <a:rPr lang="it-IT" sz="1800" dirty="0"/>
              <a:t> points:</a:t>
            </a:r>
            <a:endParaRPr lang="it-IT" sz="1800" dirty="0"/>
          </a:p>
          <a:p>
            <a:pPr marL="304800" indent="-304800" algn="just">
              <a:buFontTx/>
              <a:buChar char="-"/>
            </a:pPr>
            <a:r>
              <a:rPr lang="it-IT" sz="1800" b="0" dirty="0"/>
              <a:t>The remote </a:t>
            </a:r>
            <a:r>
              <a:rPr lang="it-IT" sz="1800" b="0" dirty="0" err="1"/>
              <a:t>internship</a:t>
            </a:r>
            <a:r>
              <a:rPr lang="it-IT" sz="1800" b="0" dirty="0"/>
              <a:t> </a:t>
            </a:r>
            <a:r>
              <a:rPr lang="it-IT" sz="1800" b="0" dirty="0" err="1"/>
              <a:t>process</a:t>
            </a:r>
            <a:r>
              <a:rPr lang="it-IT" sz="1800" b="0" dirty="0"/>
              <a:t> </a:t>
            </a:r>
            <a:r>
              <a:rPr lang="it-IT" sz="1800" b="0" dirty="0" err="1"/>
              <a:t>included</a:t>
            </a:r>
            <a:r>
              <a:rPr lang="it-IT" sz="1800" b="0" dirty="0"/>
              <a:t> the </a:t>
            </a:r>
            <a:r>
              <a:rPr lang="it-IT" sz="1800" b="0" dirty="0" err="1"/>
              <a:t>following</a:t>
            </a:r>
            <a:r>
              <a:rPr lang="it-IT" sz="1800" b="0" dirty="0"/>
              <a:t> </a:t>
            </a:r>
            <a:r>
              <a:rPr lang="it-IT" sz="1800" b="0" dirty="0" err="1"/>
              <a:t>phases</a:t>
            </a:r>
            <a:r>
              <a:rPr lang="it-IT" sz="1800" b="0" dirty="0"/>
              <a:t>: </a:t>
            </a:r>
            <a:r>
              <a:rPr lang="it-IT" sz="1800" b="0" dirty="0" err="1"/>
              <a:t>awareness</a:t>
            </a:r>
            <a:r>
              <a:rPr lang="it-IT" sz="1800" b="0" dirty="0"/>
              <a:t>, </a:t>
            </a:r>
            <a:r>
              <a:rPr lang="it-IT" sz="1800" b="0" dirty="0" err="1"/>
              <a:t>decision</a:t>
            </a:r>
            <a:r>
              <a:rPr lang="it-IT" sz="1800" b="0" dirty="0"/>
              <a:t>, </a:t>
            </a:r>
            <a:r>
              <a:rPr lang="it-IT" sz="1800" b="0" dirty="0" err="1"/>
              <a:t>onboarding</a:t>
            </a:r>
            <a:r>
              <a:rPr lang="it-IT" sz="1800" b="0" dirty="0"/>
              <a:t>, </a:t>
            </a:r>
            <a:r>
              <a:rPr lang="it-IT" sz="1800" b="0" dirty="0" err="1"/>
              <a:t>execution</a:t>
            </a:r>
            <a:r>
              <a:rPr lang="it-IT" sz="1800" b="0" dirty="0"/>
              <a:t>, </a:t>
            </a:r>
            <a:r>
              <a:rPr lang="it-IT" sz="1800" b="0" dirty="0" err="1"/>
              <a:t>assessment</a:t>
            </a:r>
            <a:r>
              <a:rPr lang="it-IT" sz="1800" b="0" dirty="0"/>
              <a:t>.</a:t>
            </a:r>
            <a:endParaRPr lang="it-IT" sz="1800" b="0" dirty="0"/>
          </a:p>
          <a:p>
            <a:pPr marL="304800" indent="-304800" algn="just">
              <a:buFontTx/>
              <a:buChar char="-"/>
            </a:pPr>
            <a:r>
              <a:rPr lang="it-IT" sz="1800" b="0" dirty="0"/>
              <a:t>Some </a:t>
            </a:r>
            <a:r>
              <a:rPr lang="it-IT" sz="1800" b="0" dirty="0" err="1"/>
              <a:t>key</a:t>
            </a:r>
            <a:r>
              <a:rPr lang="it-IT" sz="1800" b="0" dirty="0"/>
              <a:t> </a:t>
            </a:r>
            <a:r>
              <a:rPr lang="it-IT" sz="1800" b="0" dirty="0" err="1"/>
              <a:t>factors</a:t>
            </a:r>
            <a:r>
              <a:rPr lang="it-IT" sz="1800" b="0" dirty="0"/>
              <a:t> include ex ante training, </a:t>
            </a:r>
            <a:r>
              <a:rPr lang="it-IT" sz="1800" b="0" dirty="0" err="1"/>
              <a:t>onboarding</a:t>
            </a:r>
            <a:r>
              <a:rPr lang="it-IT" sz="1800" b="0" dirty="0"/>
              <a:t> activities, matching </a:t>
            </a:r>
            <a:r>
              <a:rPr lang="it-IT" sz="1800" b="0" dirty="0" err="1"/>
              <a:t>expectations</a:t>
            </a:r>
            <a:r>
              <a:rPr lang="it-IT" sz="1800" b="0" dirty="0"/>
              <a:t>, job </a:t>
            </a:r>
            <a:r>
              <a:rPr lang="it-IT" sz="1800" b="0" dirty="0" err="1"/>
              <a:t>standardization</a:t>
            </a:r>
            <a:r>
              <a:rPr lang="it-IT" sz="1800" b="0" dirty="0"/>
              <a:t>, </a:t>
            </a:r>
            <a:r>
              <a:rPr lang="it-IT" sz="1800" b="0" dirty="0" err="1"/>
              <a:t>continuous</a:t>
            </a:r>
            <a:r>
              <a:rPr lang="it-IT" sz="1800" b="0" dirty="0"/>
              <a:t> feedback from </a:t>
            </a:r>
            <a:r>
              <a:rPr lang="it-IT" sz="1800" b="0" dirty="0" err="1"/>
              <a:t>supervisors</a:t>
            </a:r>
            <a:r>
              <a:rPr lang="it-IT" sz="1800" b="0" dirty="0"/>
              <a:t> and </a:t>
            </a:r>
            <a:r>
              <a:rPr lang="it-IT" sz="1800" b="0" dirty="0" err="1"/>
              <a:t>mentors</a:t>
            </a:r>
            <a:r>
              <a:rPr lang="it-IT" sz="1800" b="0" dirty="0"/>
              <a:t>.</a:t>
            </a:r>
            <a:endParaRPr lang="it-IT" sz="1800" b="0" dirty="0"/>
          </a:p>
          <a:p>
            <a:pPr marL="304800" indent="-304800" algn="just">
              <a:buFontTx/>
              <a:buChar char="-"/>
            </a:pPr>
            <a:r>
              <a:rPr lang="it-IT" sz="1800" b="0" dirty="0" err="1"/>
              <a:t>Relevance</a:t>
            </a:r>
            <a:r>
              <a:rPr lang="it-IT" sz="1800" b="0" dirty="0"/>
              <a:t> of </a:t>
            </a:r>
            <a:r>
              <a:rPr lang="it-IT" sz="1800" b="0" dirty="0" err="1"/>
              <a:t>including</a:t>
            </a:r>
            <a:r>
              <a:rPr lang="it-IT" sz="1800" b="0" dirty="0"/>
              <a:t> </a:t>
            </a:r>
            <a:r>
              <a:rPr lang="it-IT" sz="1800" b="0" dirty="0" err="1"/>
              <a:t>university’s</a:t>
            </a:r>
            <a:r>
              <a:rPr lang="it-IT" sz="1800" b="0" dirty="0"/>
              <a:t>, </a:t>
            </a:r>
            <a:r>
              <a:rPr lang="it-IT" sz="1800" b="0" dirty="0" err="1"/>
              <a:t>student’s</a:t>
            </a:r>
            <a:r>
              <a:rPr lang="it-IT" sz="1800" b="0" dirty="0"/>
              <a:t> and </a:t>
            </a:r>
            <a:r>
              <a:rPr lang="it-IT" sz="1800" b="0" dirty="0" err="1"/>
              <a:t>company’s</a:t>
            </a:r>
            <a:r>
              <a:rPr lang="it-IT" sz="1800" b="0" dirty="0"/>
              <a:t> activities </a:t>
            </a:r>
            <a:r>
              <a:rPr lang="it-IT" sz="1800" b="0" dirty="0" err="1"/>
              <a:t>along</a:t>
            </a:r>
            <a:r>
              <a:rPr lang="it-IT" sz="1800" b="0" dirty="0"/>
              <a:t> with </a:t>
            </a:r>
            <a:r>
              <a:rPr lang="it-IT" sz="1800" b="0" dirty="0" err="1"/>
              <a:t>frontstage</a:t>
            </a:r>
            <a:r>
              <a:rPr lang="it-IT" sz="1800" b="0" dirty="0"/>
              <a:t> and backstage </a:t>
            </a:r>
            <a:r>
              <a:rPr lang="it-IT" sz="1800" b="0" dirty="0" err="1"/>
              <a:t>activities</a:t>
            </a:r>
            <a:r>
              <a:rPr lang="it-IT" sz="1800" b="0" dirty="0"/>
              <a:t>.</a:t>
            </a:r>
            <a:endParaRPr lang="it-IT" sz="1800" b="0" dirty="0"/>
          </a:p>
          <a:p>
            <a:pPr>
              <a:lnSpc>
                <a:spcPct val="107000"/>
              </a:lnSpc>
              <a:spcAft>
                <a:spcPts val="855"/>
              </a:spcAft>
            </a:pPr>
            <a:endParaRPr lang="it-IT" sz="1920" spc="107" dirty="0">
              <a:latin typeface="Arial" panose="020B0604020202020204" pitchFamily="34" charset="0"/>
              <a:ea typeface="Open Sans" panose="020B0606030504020204" pitchFamily="34" charset="0"/>
              <a:cs typeface="Arial" panose="020B0604020202020204" pitchFamily="34" charset="0"/>
            </a:endParaRPr>
          </a:p>
          <a:p>
            <a:pPr>
              <a:lnSpc>
                <a:spcPct val="107000"/>
              </a:lnSpc>
              <a:spcAft>
                <a:spcPts val="855"/>
              </a:spcAft>
            </a:pPr>
            <a:endParaRPr lang="it-IT" sz="256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55"/>
              </a:spcAft>
            </a:pPr>
            <a:r>
              <a:rPr lang="it-IT" sz="2560" dirty="0">
                <a:latin typeface="Calibri" panose="020F0502020204030204" pitchFamily="34" charset="0"/>
                <a:ea typeface="Calibri" panose="020F0502020204030204" pitchFamily="34" charset="0"/>
                <a:cs typeface="Times New Roman" panose="02020603050405020304" pitchFamily="18" charset="0"/>
              </a:rPr>
              <a:t> </a:t>
            </a:r>
            <a:endParaRPr lang="it-IT" sz="256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55"/>
              </a:spcAft>
            </a:pPr>
            <a:endParaRPr lang="it-IT" sz="256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55"/>
              </a:spcAft>
            </a:pPr>
            <a:r>
              <a:rPr lang="it-IT" sz="2560" dirty="0">
                <a:latin typeface="Calibri" panose="020F0502020204030204" pitchFamily="34" charset="0"/>
                <a:ea typeface="Calibri" panose="020F0502020204030204" pitchFamily="34" charset="0"/>
                <a:cs typeface="Times New Roman" panose="02020603050405020304" pitchFamily="18" charset="0"/>
              </a:rPr>
              <a:t> </a:t>
            </a:r>
            <a:endParaRPr lang="it-IT" sz="256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55"/>
              </a:spcAft>
            </a:pPr>
            <a:endParaRPr lang="it-IT" sz="256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p:cNvSpPr txBox="1"/>
          <p:nvPr/>
        </p:nvSpPr>
        <p:spPr>
          <a:xfrm>
            <a:off x="557414" y="2198231"/>
            <a:ext cx="10802850" cy="436979"/>
          </a:xfrm>
          <a:prstGeom prst="rect">
            <a:avLst/>
          </a:prstGeom>
          <a:noFill/>
        </p:spPr>
        <p:txBody>
          <a:bodyPr wrap="square" rtlCol="0">
            <a:spAutoFit/>
          </a:bodyPr>
          <a:lstStyle/>
          <a:p>
            <a:pPr algn="l">
              <a:lnSpc>
                <a:spcPct val="150000"/>
              </a:lnSpc>
            </a:pPr>
            <a:endParaRPr lang="en-GB" sz="1495" spc="107" dirty="0">
              <a:latin typeface="Arial" panose="020B0604020202020204" pitchFamily="34" charset="0"/>
              <a:ea typeface="Open Sans" panose="020B0606030504020204" pitchFamily="34" charset="0"/>
              <a:cs typeface="Arial" panose="020B0604020202020204" pitchFamily="34" charset="0"/>
            </a:endParaRPr>
          </a:p>
        </p:txBody>
      </p:sp>
      <p:sp>
        <p:nvSpPr>
          <p:cNvPr id="35" name="CasellaDiTesto 34"/>
          <p:cNvSpPr txBox="1"/>
          <p:nvPr/>
        </p:nvSpPr>
        <p:spPr>
          <a:xfrm>
            <a:off x="894079" y="7592267"/>
            <a:ext cx="10802850" cy="436979"/>
          </a:xfrm>
          <a:prstGeom prst="rect">
            <a:avLst/>
          </a:prstGeom>
          <a:noFill/>
        </p:spPr>
        <p:txBody>
          <a:bodyPr wrap="square" rtlCol="0">
            <a:spAutoFit/>
          </a:bodyPr>
          <a:lstStyle/>
          <a:p>
            <a:pPr algn="ctr">
              <a:lnSpc>
                <a:spcPct val="150000"/>
              </a:lnSpc>
            </a:pPr>
            <a:endParaRPr lang="en-GB" sz="1495" spc="107" dirty="0">
              <a:latin typeface="Arial" panose="020B0604020202020204" pitchFamily="34" charset="0"/>
              <a:ea typeface="Open Sans" panose="020B0606030504020204" pitchFamily="34" charset="0"/>
              <a:cs typeface="Arial" panose="020B0604020202020204" pitchFamily="34" charset="0"/>
            </a:endParaRPr>
          </a:p>
        </p:txBody>
      </p:sp>
      <p:sp>
        <p:nvSpPr>
          <p:cNvPr id="6" name="Titolo 5"/>
          <p:cNvSpPr>
            <a:spLocks noGrp="1"/>
          </p:cNvSpPr>
          <p:nvPr>
            <p:ph type="title"/>
          </p:nvPr>
        </p:nvSpPr>
        <p:spPr/>
        <p:txBody>
          <a:bodyPr>
            <a:normAutofit fontScale="90000"/>
          </a:bodyPr>
          <a:lstStyle/>
          <a:p>
            <a:br>
              <a:rPr lang="it-IT" b="1" spc="107" dirty="0">
                <a:latin typeface="Arial" panose="020B0604020202020204" pitchFamily="34" charset="0"/>
                <a:ea typeface="Open Sans" panose="020B0606030504020204" pitchFamily="34" charset="0"/>
                <a:cs typeface="Arial" panose="020B0604020202020204" pitchFamily="34" charset="0"/>
              </a:rPr>
            </a:br>
            <a:br>
              <a:rPr lang="en-GB" sz="3735" b="1" spc="107" dirty="0">
                <a:latin typeface="Arial" panose="020B0604020202020204" pitchFamily="34" charset="0"/>
                <a:ea typeface="Open Sans" panose="020B0606030504020204" pitchFamily="34" charset="0"/>
                <a:cs typeface="Arial" panose="020B0604020202020204" pitchFamily="34" charset="0"/>
              </a:rPr>
            </a:br>
            <a:endParaRPr lang="it-IT" sz="3735" dirty="0"/>
          </a:p>
        </p:txBody>
      </p:sp>
      <p:sp>
        <p:nvSpPr>
          <p:cNvPr id="7" name="Segnaposto contenuto 6"/>
          <p:cNvSpPr>
            <a:spLocks noGrp="1"/>
          </p:cNvSpPr>
          <p:nvPr>
            <p:ph idx="1"/>
          </p:nvPr>
        </p:nvSpPr>
        <p:spPr/>
        <p:txBody>
          <a:bodyPr/>
          <a:lstStyle/>
          <a:p>
            <a:pPr algn="just"/>
            <a:r>
              <a:rPr lang="en-US" sz="1800" b="1" dirty="0">
                <a:solidFill>
                  <a:prstClr val="black"/>
                </a:solidFill>
              </a:rPr>
              <a:t>Task 2.3 Service Design Living and Collaborating Laboratories (M6-M16) Led by USAL</a:t>
            </a:r>
            <a:endParaRPr lang="en-US" sz="1800" b="1" dirty="0">
              <a:solidFill>
                <a:prstClr val="black"/>
              </a:solidFill>
            </a:endParaRPr>
          </a:p>
          <a:p>
            <a:pPr algn="just"/>
            <a:r>
              <a:rPr lang="en-US" sz="1800" dirty="0"/>
              <a:t>The draft of the Remote Internship Blueprint (RIB) elaborated in Salamanca (task 2.5) is discussed in each university partners with a one-day focus group (or similar techniques) to collect suggestions and feedbacks from students, academic staffs, administrative staffs, HR managers etc. Each University will develop a RIB according to feedbacks and comments. </a:t>
            </a:r>
            <a:endParaRPr lang="en-US" sz="1800" dirty="0"/>
          </a:p>
          <a:p>
            <a:pPr algn="just"/>
            <a:endParaRPr lang="en-US" sz="1800" dirty="0"/>
          </a:p>
          <a:p>
            <a:pPr algn="just"/>
            <a:endParaRPr lang="it-IT" sz="1800" dirty="0"/>
          </a:p>
          <a:p>
            <a:pPr algn="just"/>
            <a:endParaRPr lang="en-US" sz="1800" dirty="0">
              <a:solidFill>
                <a:prstClr val="black"/>
              </a:solidFill>
            </a:endParaRPr>
          </a:p>
          <a:p>
            <a:pPr algn="just"/>
            <a:r>
              <a:rPr lang="en-US" sz="1800" b="1" dirty="0">
                <a:solidFill>
                  <a:prstClr val="black"/>
                </a:solidFill>
              </a:rPr>
              <a:t>Task 2.4 Building out the Remote Internship blueprints (M10-M16) Led By USAL</a:t>
            </a:r>
            <a:endParaRPr lang="en-US" sz="1800" b="1" dirty="0">
              <a:solidFill>
                <a:prstClr val="black"/>
              </a:solidFill>
            </a:endParaRPr>
          </a:p>
          <a:p>
            <a:pPr algn="just"/>
            <a:r>
              <a:rPr lang="it-IT" sz="1800" dirty="0" err="1"/>
              <a:t>All</a:t>
            </a:r>
            <a:r>
              <a:rPr lang="it-IT" sz="1800" dirty="0"/>
              <a:t> </a:t>
            </a:r>
            <a:r>
              <a:rPr lang="it-IT" sz="1800" dirty="0" err="1"/>
              <a:t>partners</a:t>
            </a:r>
            <a:r>
              <a:rPr lang="it-IT" sz="1800" dirty="0"/>
              <a:t> </a:t>
            </a:r>
            <a:r>
              <a:rPr lang="it-IT" sz="1800" dirty="0" err="1"/>
              <a:t>will</a:t>
            </a:r>
            <a:r>
              <a:rPr lang="it-IT" sz="1800" dirty="0"/>
              <a:t> </a:t>
            </a:r>
            <a:r>
              <a:rPr lang="it-IT" sz="1800" dirty="0" err="1"/>
              <a:t>collectively</a:t>
            </a:r>
            <a:r>
              <a:rPr lang="it-IT" sz="1800" dirty="0"/>
              <a:t> </a:t>
            </a:r>
            <a:r>
              <a:rPr lang="it-IT" sz="1800" dirty="0" err="1"/>
              <a:t>discuss</a:t>
            </a:r>
            <a:r>
              <a:rPr lang="it-IT" sz="1800" dirty="0"/>
              <a:t> </a:t>
            </a:r>
            <a:r>
              <a:rPr lang="it-IT" sz="1800" dirty="0" err="1"/>
              <a:t>about</a:t>
            </a:r>
            <a:r>
              <a:rPr lang="it-IT" sz="1800" dirty="0"/>
              <a:t> </a:t>
            </a:r>
            <a:r>
              <a:rPr lang="it-IT" sz="1800" dirty="0" err="1"/>
              <a:t>theRIBs</a:t>
            </a:r>
            <a:r>
              <a:rPr lang="it-IT" sz="1800" dirty="0"/>
              <a:t> </a:t>
            </a:r>
            <a:r>
              <a:rPr lang="it-IT" sz="1800" dirty="0" err="1"/>
              <a:t>elaborated</a:t>
            </a:r>
            <a:r>
              <a:rPr lang="it-IT" sz="1800" dirty="0"/>
              <a:t> </a:t>
            </a:r>
            <a:r>
              <a:rPr lang="it-IT" sz="1800" dirty="0" err="1"/>
              <a:t>according</a:t>
            </a:r>
            <a:r>
              <a:rPr lang="it-IT" sz="1800" dirty="0"/>
              <a:t> to the </a:t>
            </a:r>
            <a:r>
              <a:rPr lang="it-IT" sz="1800" dirty="0" err="1"/>
              <a:t>suggestions</a:t>
            </a:r>
            <a:r>
              <a:rPr lang="it-IT" sz="1800" dirty="0"/>
              <a:t> and </a:t>
            </a:r>
            <a:r>
              <a:rPr lang="it-IT" sz="1800" dirty="0" err="1"/>
              <a:t>feedbacks</a:t>
            </a:r>
            <a:r>
              <a:rPr lang="it-IT" sz="1800" dirty="0"/>
              <a:t> </a:t>
            </a:r>
            <a:r>
              <a:rPr lang="it-IT" sz="1800" dirty="0" err="1"/>
              <a:t>collected</a:t>
            </a:r>
            <a:r>
              <a:rPr lang="it-IT" sz="1800" dirty="0"/>
              <a:t> from </a:t>
            </a:r>
            <a:r>
              <a:rPr lang="it-IT" sz="1800" dirty="0" err="1"/>
              <a:t>students</a:t>
            </a:r>
            <a:r>
              <a:rPr lang="it-IT" sz="1800" dirty="0"/>
              <a:t>, </a:t>
            </a:r>
            <a:r>
              <a:rPr lang="it-IT" sz="1800" dirty="0" err="1"/>
              <a:t>academic</a:t>
            </a:r>
            <a:r>
              <a:rPr lang="it-IT" sz="1800" dirty="0"/>
              <a:t> </a:t>
            </a:r>
            <a:r>
              <a:rPr lang="it-IT" sz="1800" dirty="0" err="1"/>
              <a:t>staffs</a:t>
            </a:r>
            <a:r>
              <a:rPr lang="it-IT" sz="1800" dirty="0"/>
              <a:t>, </a:t>
            </a:r>
            <a:r>
              <a:rPr lang="it-IT" sz="1800" dirty="0" err="1"/>
              <a:t>administrative</a:t>
            </a:r>
            <a:r>
              <a:rPr lang="it-IT" sz="1800" dirty="0"/>
              <a:t> </a:t>
            </a:r>
            <a:r>
              <a:rPr lang="it-IT" sz="1800" dirty="0" err="1"/>
              <a:t>staffs</a:t>
            </a:r>
            <a:r>
              <a:rPr lang="it-IT" sz="1800" dirty="0"/>
              <a:t>, HR </a:t>
            </a:r>
            <a:r>
              <a:rPr lang="it-IT" sz="1800" dirty="0" err="1"/>
              <a:t>managers</a:t>
            </a:r>
            <a:r>
              <a:rPr lang="it-IT" sz="1800" dirty="0"/>
              <a:t> etc. of </a:t>
            </a:r>
            <a:r>
              <a:rPr lang="it-IT" sz="1800" dirty="0" err="1"/>
              <a:t>University</a:t>
            </a:r>
            <a:r>
              <a:rPr lang="it-IT" sz="1800" dirty="0"/>
              <a:t> </a:t>
            </a:r>
            <a:r>
              <a:rPr lang="it-IT" sz="1800" dirty="0" err="1"/>
              <a:t>partners</a:t>
            </a:r>
            <a:r>
              <a:rPr lang="it-IT" sz="1800" dirty="0"/>
              <a:t> on the </a:t>
            </a:r>
            <a:r>
              <a:rPr lang="it-IT" sz="1800" dirty="0" err="1"/>
              <a:t>draft</a:t>
            </a:r>
            <a:r>
              <a:rPr lang="it-IT" sz="1800" dirty="0"/>
              <a:t> </a:t>
            </a:r>
            <a:r>
              <a:rPr lang="it-IT" sz="1800" dirty="0" err="1"/>
              <a:t>elaborated</a:t>
            </a:r>
            <a:r>
              <a:rPr lang="it-IT" sz="1800" dirty="0"/>
              <a:t> in Salamanca. </a:t>
            </a:r>
            <a:endParaRPr lang="en-US" sz="1800" dirty="0"/>
          </a:p>
          <a:p>
            <a:pPr algn="just"/>
            <a:r>
              <a:rPr lang="it-IT" sz="1800" dirty="0" err="1"/>
              <a:t>All</a:t>
            </a:r>
            <a:r>
              <a:rPr lang="it-IT" sz="1800" dirty="0"/>
              <a:t> </a:t>
            </a:r>
            <a:r>
              <a:rPr lang="it-IT" sz="1800" dirty="0" err="1"/>
              <a:t>partners</a:t>
            </a:r>
            <a:r>
              <a:rPr lang="it-IT" sz="1800" dirty="0"/>
              <a:t> </a:t>
            </a:r>
            <a:r>
              <a:rPr lang="it-IT" sz="1800" dirty="0" err="1"/>
              <a:t>will</a:t>
            </a:r>
            <a:r>
              <a:rPr lang="it-IT" sz="1800" dirty="0"/>
              <a:t> </a:t>
            </a:r>
            <a:r>
              <a:rPr lang="it-IT" sz="1800" dirty="0" err="1"/>
              <a:t>agree</a:t>
            </a:r>
            <a:r>
              <a:rPr lang="it-IT" sz="1800" dirty="0"/>
              <a:t> on the </a:t>
            </a:r>
            <a:r>
              <a:rPr lang="it-IT" sz="1800" dirty="0" err="1"/>
              <a:t>final</a:t>
            </a:r>
            <a:r>
              <a:rPr lang="it-IT" sz="1800" dirty="0"/>
              <a:t> Remote </a:t>
            </a:r>
            <a:r>
              <a:rPr lang="it-IT" sz="1800" dirty="0" err="1"/>
              <a:t>Internship</a:t>
            </a:r>
            <a:r>
              <a:rPr lang="it-IT" sz="1800" dirty="0"/>
              <a:t> </a:t>
            </a:r>
            <a:r>
              <a:rPr lang="it-IT" sz="1800" dirty="0" err="1"/>
              <a:t>blueprints</a:t>
            </a:r>
            <a:r>
              <a:rPr lang="it-IT" sz="1800" dirty="0"/>
              <a:t>, </a:t>
            </a:r>
            <a:r>
              <a:rPr lang="it-IT" sz="1800" dirty="0" err="1"/>
              <a:t>that</a:t>
            </a:r>
            <a:r>
              <a:rPr lang="it-IT" sz="1800" dirty="0"/>
              <a:t> </a:t>
            </a:r>
            <a:r>
              <a:rPr lang="it-IT" sz="1800" dirty="0" err="1"/>
              <a:t>will</a:t>
            </a:r>
            <a:r>
              <a:rPr lang="it-IT" sz="1800" dirty="0"/>
              <a:t> </a:t>
            </a:r>
            <a:r>
              <a:rPr lang="it-IT" sz="1800" dirty="0" err="1"/>
              <a:t>support</a:t>
            </a:r>
            <a:r>
              <a:rPr lang="it-IT" sz="1800" dirty="0"/>
              <a:t> CNR ITD in </a:t>
            </a:r>
            <a:r>
              <a:rPr lang="it-IT" sz="1800" dirty="0" err="1"/>
              <a:t>developing</a:t>
            </a:r>
            <a:r>
              <a:rPr lang="it-IT" sz="1800" dirty="0"/>
              <a:t> the e-learning </a:t>
            </a:r>
            <a:r>
              <a:rPr lang="it-IT" sz="1800" dirty="0" err="1"/>
              <a:t>platform</a:t>
            </a:r>
            <a:r>
              <a:rPr lang="it-IT" sz="1800" dirty="0"/>
              <a:t> </a:t>
            </a:r>
            <a:r>
              <a:rPr lang="it-IT" sz="1800" dirty="0" err="1"/>
              <a:t>according</a:t>
            </a:r>
            <a:r>
              <a:rPr lang="it-IT" sz="1800" dirty="0"/>
              <a:t> to </a:t>
            </a:r>
            <a:r>
              <a:rPr lang="it-IT" sz="1800" dirty="0" err="1"/>
              <a:t>actors</a:t>
            </a:r>
            <a:r>
              <a:rPr lang="it-IT" sz="1800" dirty="0"/>
              <a:t>’ </a:t>
            </a:r>
            <a:r>
              <a:rPr lang="it-IT" sz="1800" dirty="0" err="1"/>
              <a:t>expectations</a:t>
            </a:r>
            <a:endParaRPr lang="it-IT" sz="1800" dirty="0"/>
          </a:p>
          <a:p>
            <a:endParaRPr lang="en-US" sz="1495" dirty="0">
              <a:solidFill>
                <a:prstClr val="black"/>
              </a:solidFill>
            </a:endParaRPr>
          </a:p>
          <a:p>
            <a:endParaRPr lang="en-US" sz="1495" dirty="0">
              <a:solidFill>
                <a:prstClr val="black"/>
              </a:solidFill>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Connettore 2 41"/>
          <p:cNvCxnSpPr>
            <a:endCxn id="44" idx="0"/>
          </p:cNvCxnSpPr>
          <p:nvPr/>
        </p:nvCxnSpPr>
        <p:spPr>
          <a:xfrm rot="5400000">
            <a:off x="4244717" y="4490361"/>
            <a:ext cx="4283025" cy="38572"/>
          </a:xfrm>
          <a:prstGeom prst="straightConnector1">
            <a:avLst/>
          </a:prstGeom>
          <a:ln w="57150">
            <a:solidFill>
              <a:schemeClr val="bg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3" name="CasellaDiTesto 2"/>
          <p:cNvSpPr txBox="1"/>
          <p:nvPr/>
        </p:nvSpPr>
        <p:spPr>
          <a:xfrm>
            <a:off x="3346022" y="6500558"/>
            <a:ext cx="1586279" cy="1865126"/>
          </a:xfrm>
          <a:prstGeom prst="rect">
            <a:avLst/>
          </a:prstGeom>
          <a:solidFill>
            <a:schemeClr val="bg2"/>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lnSpc>
                <a:spcPct val="150000"/>
              </a:lnSpc>
            </a:pPr>
            <a:r>
              <a:rPr lang="en-US" sz="1280" spc="107" dirty="0">
                <a:ea typeface="Open Sans" panose="020B0606030504020204" pitchFamily="34" charset="0"/>
                <a:cs typeface="Arial" panose="020B0604020202020204" pitchFamily="34" charset="0"/>
              </a:rPr>
              <a:t>First draft </a:t>
            </a:r>
            <a:endParaRPr lang="en-US" sz="1280" spc="107" dirty="0">
              <a:ea typeface="Open Sans" panose="020B0606030504020204" pitchFamily="34" charset="0"/>
              <a:cs typeface="Arial" panose="020B0604020202020204" pitchFamily="34" charset="0"/>
            </a:endParaRPr>
          </a:p>
          <a:p>
            <a:pPr algn="ctr">
              <a:lnSpc>
                <a:spcPct val="150000"/>
              </a:lnSpc>
            </a:pPr>
            <a:r>
              <a:rPr lang="en-US" sz="1280" spc="107" dirty="0">
                <a:ea typeface="Open Sans" panose="020B0606030504020204" pitchFamily="34" charset="0"/>
                <a:cs typeface="Arial" panose="020B0604020202020204" pitchFamily="34" charset="0"/>
              </a:rPr>
              <a:t>of Remote Internship Blueprint (RIB)and journey map</a:t>
            </a:r>
            <a:endParaRPr lang="en-US" sz="1280" spc="107" dirty="0">
              <a:latin typeface="Arial Black" panose="020B0A04020102020204" pitchFamily="34" charset="0"/>
              <a:ea typeface="Open Sans" panose="020B0606030504020204" pitchFamily="34" charset="0"/>
              <a:cs typeface="Arial" panose="020B0604020202020204" pitchFamily="34" charset="0"/>
            </a:endParaRPr>
          </a:p>
        </p:txBody>
      </p:sp>
      <p:grpSp>
        <p:nvGrpSpPr>
          <p:cNvPr id="38" name="Gruppo 37"/>
          <p:cNvGrpSpPr/>
          <p:nvPr/>
        </p:nvGrpSpPr>
        <p:grpSpPr>
          <a:xfrm>
            <a:off x="204558" y="1383250"/>
            <a:ext cx="12580275" cy="5011997"/>
            <a:chOff x="195518" y="216721"/>
            <a:chExt cx="11794008" cy="4698747"/>
          </a:xfrm>
        </p:grpSpPr>
        <p:cxnSp>
          <p:nvCxnSpPr>
            <p:cNvPr id="31" name="Connettore 1 30"/>
            <p:cNvCxnSpPr/>
            <p:nvPr/>
          </p:nvCxnSpPr>
          <p:spPr>
            <a:xfrm>
              <a:off x="4952992" y="3008312"/>
              <a:ext cx="2143140" cy="1588"/>
            </a:xfrm>
            <a:prstGeom prst="line">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Connettore 2 25"/>
            <p:cNvCxnSpPr/>
            <p:nvPr/>
          </p:nvCxnSpPr>
          <p:spPr>
            <a:xfrm flipV="1">
              <a:off x="607423" y="2369042"/>
              <a:ext cx="4345569" cy="32652"/>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Ovale 15"/>
            <p:cNvSpPr/>
            <p:nvPr/>
          </p:nvSpPr>
          <p:spPr>
            <a:xfrm>
              <a:off x="195518" y="2182894"/>
              <a:ext cx="411905" cy="40494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560"/>
            </a:p>
          </p:txBody>
        </p:sp>
        <p:sp>
          <p:nvSpPr>
            <p:cNvPr id="17" name="Ovale 16"/>
            <p:cNvSpPr/>
            <p:nvPr/>
          </p:nvSpPr>
          <p:spPr>
            <a:xfrm>
              <a:off x="11577621" y="2182894"/>
              <a:ext cx="411905" cy="40494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560"/>
            </a:p>
          </p:txBody>
        </p:sp>
        <p:cxnSp>
          <p:nvCxnSpPr>
            <p:cNvPr id="34" name="Connettore 2 33"/>
            <p:cNvCxnSpPr/>
            <p:nvPr/>
          </p:nvCxnSpPr>
          <p:spPr>
            <a:xfrm flipV="1">
              <a:off x="7096132" y="2362038"/>
              <a:ext cx="4481489" cy="46661"/>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Connettore 1 29"/>
            <p:cNvCxnSpPr/>
            <p:nvPr/>
          </p:nvCxnSpPr>
          <p:spPr>
            <a:xfrm>
              <a:off x="4952992" y="1836737"/>
              <a:ext cx="2143140" cy="1588"/>
            </a:xfrm>
            <a:prstGeom prst="line">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Rettangolo 27"/>
            <p:cNvSpPr/>
            <p:nvPr/>
          </p:nvSpPr>
          <p:spPr>
            <a:xfrm>
              <a:off x="4952992" y="600891"/>
              <a:ext cx="2143140" cy="3592286"/>
            </a:xfrm>
            <a:prstGeom prst="rect">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sz="2560"/>
            </a:p>
          </p:txBody>
        </p:sp>
        <p:sp>
          <p:nvSpPr>
            <p:cNvPr id="2" name="CasellaDiTesto 1"/>
            <p:cNvSpPr txBox="1"/>
            <p:nvPr/>
          </p:nvSpPr>
          <p:spPr>
            <a:xfrm>
              <a:off x="888274" y="1691816"/>
              <a:ext cx="1839469" cy="1471556"/>
            </a:xfrm>
            <a:prstGeom prst="rect">
              <a:avLst/>
            </a:prstGeom>
            <a:solidFill>
              <a:schemeClr val="accent5">
                <a:lumMod val="50000"/>
              </a:schemeClr>
            </a:solidFill>
            <a:effectLst>
              <a:outerShdw blurRad="50800" dist="38100" dir="2700000" algn="tl" rotWithShape="0">
                <a:prstClr val="black">
                  <a:alpha val="40000"/>
                </a:prstClr>
              </a:outerShdw>
            </a:effectLst>
          </p:spPr>
          <p:txBody>
            <a:bodyPr wrap="square" rtlCol="0">
              <a:spAutoFit/>
            </a:bodyPr>
            <a:lstStyle/>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Design Living and Collaborating Laboratory</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(online)</a:t>
              </a:r>
              <a:endParaRPr lang="it-IT"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p:txBody>
        </p:sp>
        <p:sp>
          <p:nvSpPr>
            <p:cNvPr id="6" name="CasellaDiTesto 5"/>
            <p:cNvSpPr txBox="1"/>
            <p:nvPr/>
          </p:nvSpPr>
          <p:spPr>
            <a:xfrm>
              <a:off x="2967297" y="1691816"/>
              <a:ext cx="1839469" cy="1471556"/>
            </a:xfrm>
            <a:prstGeom prst="rect">
              <a:avLst/>
            </a:prstGeom>
            <a:solidFill>
              <a:srgbClr val="FF0000"/>
            </a:solidFill>
            <a:effectLst>
              <a:outerShdw blurRad="50800" dist="38100" dir="2700000" algn="tl" rotWithShape="0">
                <a:prstClr val="black">
                  <a:alpha val="40000"/>
                </a:prstClr>
              </a:outerShdw>
            </a:effectLst>
          </p:spPr>
          <p:txBody>
            <a:bodyPr wrap="square" rtlCol="0">
              <a:spAutoFit/>
            </a:bodyPr>
            <a:lstStyle/>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Design Living and Collaborating Laboratory</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(in Salamanca)</a:t>
              </a:r>
              <a:endParaRPr lang="it-IT"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p:txBody>
        </p:sp>
        <p:sp>
          <p:nvSpPr>
            <p:cNvPr id="4" name="CasellaDiTesto 3"/>
            <p:cNvSpPr txBox="1"/>
            <p:nvPr/>
          </p:nvSpPr>
          <p:spPr>
            <a:xfrm>
              <a:off x="5106461" y="216721"/>
              <a:ext cx="1839469" cy="1194558"/>
            </a:xfrm>
            <a:prstGeom prst="rect">
              <a:avLst/>
            </a:prstGeom>
            <a:solidFill>
              <a:srgbClr val="203214"/>
            </a:solidFill>
          </p:spPr>
          <p:txBody>
            <a:bodyPr wrap="square" rtlCol="0">
              <a:spAutoFit/>
            </a:bodyPr>
            <a:lstStyle/>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LOCAL</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Focus group</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(during March/April)</a:t>
              </a:r>
              <a:endParaRPr lang="it-IT"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p:txBody>
        </p:sp>
        <p:sp>
          <p:nvSpPr>
            <p:cNvPr id="7" name="CasellaDiTesto 6"/>
            <p:cNvSpPr txBox="1"/>
            <p:nvPr/>
          </p:nvSpPr>
          <p:spPr>
            <a:xfrm>
              <a:off x="5106461" y="1384784"/>
              <a:ext cx="1839469" cy="1194558"/>
            </a:xfrm>
            <a:prstGeom prst="rect">
              <a:avLst/>
            </a:prstGeom>
            <a:solidFill>
              <a:schemeClr val="accent6">
                <a:lumMod val="50000"/>
              </a:schemeClr>
            </a:solidFill>
          </p:spPr>
          <p:txBody>
            <a:bodyPr wrap="square" rtlCol="0">
              <a:spAutoFit/>
            </a:bodyPr>
            <a:lstStyle/>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LOCAL</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Focus group</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(during March/April)</a:t>
              </a:r>
              <a:endParaRPr lang="it-IT"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p:txBody>
        </p:sp>
        <p:sp>
          <p:nvSpPr>
            <p:cNvPr id="8" name="CasellaDiTesto 7"/>
            <p:cNvSpPr txBox="1"/>
            <p:nvPr/>
          </p:nvSpPr>
          <p:spPr>
            <a:xfrm>
              <a:off x="5106461" y="2552847"/>
              <a:ext cx="1839469" cy="1194558"/>
            </a:xfrm>
            <a:prstGeom prst="rect">
              <a:avLst/>
            </a:prstGeom>
            <a:solidFill>
              <a:srgbClr val="5C8F39"/>
            </a:solidFill>
          </p:spPr>
          <p:txBody>
            <a:bodyPr wrap="square" rtlCol="0">
              <a:spAutoFit/>
            </a:bodyPr>
            <a:lstStyle/>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LOCAL</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Focus group</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(during March/April)</a:t>
              </a:r>
              <a:endParaRPr lang="it-IT"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p:txBody>
        </p:sp>
        <p:sp>
          <p:nvSpPr>
            <p:cNvPr id="9" name="CasellaDiTesto 8"/>
            <p:cNvSpPr txBox="1"/>
            <p:nvPr/>
          </p:nvSpPr>
          <p:spPr>
            <a:xfrm>
              <a:off x="5106461" y="3720910"/>
              <a:ext cx="1839469" cy="1194558"/>
            </a:xfrm>
            <a:prstGeom prst="rect">
              <a:avLst/>
            </a:prstGeom>
            <a:solidFill>
              <a:srgbClr val="95C773"/>
            </a:solidFill>
          </p:spPr>
          <p:txBody>
            <a:bodyPr wrap="square" rtlCol="0">
              <a:spAutoFit/>
            </a:bodyPr>
            <a:lstStyle/>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LOCAL</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Focus group</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(during March/ April)</a:t>
              </a:r>
              <a:endParaRPr lang="it-IT"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p:txBody>
        </p:sp>
        <p:sp>
          <p:nvSpPr>
            <p:cNvPr id="10" name="CasellaDiTesto 9"/>
            <p:cNvSpPr txBox="1"/>
            <p:nvPr/>
          </p:nvSpPr>
          <p:spPr>
            <a:xfrm>
              <a:off x="7238104" y="1553317"/>
              <a:ext cx="1839469" cy="1748556"/>
            </a:xfrm>
            <a:prstGeom prst="rect">
              <a:avLst/>
            </a:prstGeom>
            <a:solidFill>
              <a:schemeClr val="bg1">
                <a:lumMod val="65000"/>
              </a:schemeClr>
            </a:solidFill>
            <a:effectLst>
              <a:outerShdw blurRad="50800" dist="38100" dir="2700000" algn="tl" rotWithShape="0">
                <a:prstClr val="black">
                  <a:alpha val="40000"/>
                </a:prstClr>
              </a:outerShdw>
            </a:effectLst>
          </p:spPr>
          <p:txBody>
            <a:bodyPr wrap="square" rtlCol="0">
              <a:spAutoFit/>
            </a:bodyPr>
            <a:lstStyle/>
            <a:p>
              <a:pPr algn="ctr">
                <a:lnSpc>
                  <a:spcPct val="150000"/>
                </a:lnSpc>
              </a:pP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DESIGN OF</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“Remote</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Internship</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Blueprint”</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endParaRPr lang="it-IT"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p:txBody>
        </p:sp>
        <p:sp>
          <p:nvSpPr>
            <p:cNvPr id="11" name="CasellaDiTesto 10"/>
            <p:cNvSpPr txBox="1"/>
            <p:nvPr/>
          </p:nvSpPr>
          <p:spPr>
            <a:xfrm>
              <a:off x="9538280" y="1553317"/>
              <a:ext cx="1839469" cy="1748556"/>
            </a:xfrm>
            <a:prstGeom prst="rect">
              <a:avLst/>
            </a:prstGeom>
            <a:solidFill>
              <a:srgbClr val="D60093"/>
            </a:solidFill>
            <a:effectLst>
              <a:outerShdw blurRad="50800" dist="38100" dir="2700000" algn="tl" rotWithShape="0">
                <a:prstClr val="black">
                  <a:alpha val="40000"/>
                </a:prstClr>
              </a:outerShdw>
            </a:effectLst>
          </p:spPr>
          <p:txBody>
            <a:bodyPr wrap="square" rtlCol="0">
              <a:spAutoFit/>
            </a:bodyPr>
            <a:lstStyle/>
            <a:p>
              <a:pPr algn="ctr">
                <a:lnSpc>
                  <a:spcPct val="150000"/>
                </a:lnSpc>
              </a:pP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PRESENTATION</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OF “Remote</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Internship</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r>
                <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rPr>
                <a:t>Blueprint”</a:t>
              </a:r>
              <a:endParaRPr lang="en-US"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a:p>
              <a:pPr algn="ctr">
                <a:lnSpc>
                  <a:spcPct val="150000"/>
                </a:lnSpc>
              </a:pPr>
              <a:endParaRPr lang="it-IT" sz="1280" spc="107" dirty="0">
                <a:solidFill>
                  <a:schemeClr val="bg1"/>
                </a:solidFill>
                <a:latin typeface="Arial Black" panose="020B0A04020102020204" pitchFamily="34" charset="0"/>
                <a:ea typeface="Open Sans" panose="020B0606030504020204" pitchFamily="34" charset="0"/>
                <a:cs typeface="Arial" panose="020B0604020202020204" pitchFamily="34" charset="0"/>
              </a:endParaRPr>
            </a:p>
          </p:txBody>
        </p:sp>
      </p:grpSp>
      <p:sp>
        <p:nvSpPr>
          <p:cNvPr id="14" name="CasellaDiTesto 13"/>
          <p:cNvSpPr txBox="1"/>
          <p:nvPr/>
        </p:nvSpPr>
        <p:spPr>
          <a:xfrm>
            <a:off x="8096466" y="6568525"/>
            <a:ext cx="1586279" cy="1865126"/>
          </a:xfrm>
          <a:prstGeom prst="rect">
            <a:avLst/>
          </a:prstGeom>
          <a:solidFill>
            <a:schemeClr val="bg2"/>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lnSpc>
                <a:spcPct val="150000"/>
              </a:lnSpc>
            </a:pPr>
            <a:r>
              <a:rPr lang="en-US" sz="1280" spc="107" dirty="0">
                <a:ea typeface="Open Sans" panose="020B0606030504020204" pitchFamily="34" charset="0"/>
                <a:cs typeface="Arial" panose="020B0604020202020204" pitchFamily="34" charset="0"/>
              </a:rPr>
              <a:t>Remote Internship Blueprint (RIB)and </a:t>
            </a:r>
            <a:endParaRPr lang="en-US" sz="1280" spc="107" dirty="0">
              <a:ea typeface="Open Sans" panose="020B0606030504020204" pitchFamily="34" charset="0"/>
              <a:cs typeface="Arial" panose="020B0604020202020204" pitchFamily="34" charset="0"/>
            </a:endParaRPr>
          </a:p>
          <a:p>
            <a:pPr algn="ctr">
              <a:lnSpc>
                <a:spcPct val="150000"/>
              </a:lnSpc>
            </a:pPr>
            <a:r>
              <a:rPr lang="en-US" sz="1280" spc="107" dirty="0">
                <a:ea typeface="Open Sans" panose="020B0606030504020204" pitchFamily="34" charset="0"/>
                <a:cs typeface="Arial" panose="020B0604020202020204" pitchFamily="34" charset="0"/>
              </a:rPr>
              <a:t>journey map</a:t>
            </a:r>
            <a:endParaRPr lang="en-US" sz="1280" spc="107" dirty="0">
              <a:ea typeface="Open Sans" panose="020B0606030504020204" pitchFamily="34" charset="0"/>
              <a:cs typeface="Arial" panose="020B0604020202020204" pitchFamily="34" charset="0"/>
            </a:endParaRPr>
          </a:p>
          <a:p>
            <a:pPr algn="ctr">
              <a:lnSpc>
                <a:spcPct val="150000"/>
              </a:lnSpc>
            </a:pPr>
            <a:endParaRPr lang="en-US" sz="1280" spc="107" dirty="0">
              <a:latin typeface="Arial Black" panose="020B0A04020102020204" pitchFamily="34" charset="0"/>
              <a:ea typeface="Open Sans" panose="020B0606030504020204" pitchFamily="34" charset="0"/>
              <a:cs typeface="Arial" panose="020B0604020202020204" pitchFamily="34" charset="0"/>
            </a:endParaRPr>
          </a:p>
        </p:txBody>
      </p:sp>
      <p:cxnSp>
        <p:nvCxnSpPr>
          <p:cNvPr id="40" name="Connettore 2 39"/>
          <p:cNvCxnSpPr/>
          <p:nvPr/>
        </p:nvCxnSpPr>
        <p:spPr>
          <a:xfrm rot="5400000">
            <a:off x="3257716" y="5556836"/>
            <a:ext cx="1753205" cy="1694"/>
          </a:xfrm>
          <a:prstGeom prst="straightConnector1">
            <a:avLst/>
          </a:prstGeom>
          <a:ln w="57150">
            <a:solidFill>
              <a:schemeClr val="bg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1" name="Connettore 2 40"/>
          <p:cNvCxnSpPr/>
          <p:nvPr/>
        </p:nvCxnSpPr>
        <p:spPr>
          <a:xfrm rot="5400000">
            <a:off x="7841062" y="5623956"/>
            <a:ext cx="1753205" cy="1694"/>
          </a:xfrm>
          <a:prstGeom prst="straightConnector1">
            <a:avLst/>
          </a:prstGeom>
          <a:ln w="57150">
            <a:solidFill>
              <a:schemeClr val="bg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47" name="Gruppo 46"/>
          <p:cNvGrpSpPr/>
          <p:nvPr/>
        </p:nvGrpSpPr>
        <p:grpSpPr>
          <a:xfrm>
            <a:off x="5165325" y="6501408"/>
            <a:ext cx="2555319" cy="2018921"/>
            <a:chOff x="4842492" y="4952067"/>
            <a:chExt cx="2560638" cy="2054597"/>
          </a:xfrm>
        </p:grpSpPr>
        <p:sp>
          <p:nvSpPr>
            <p:cNvPr id="5" name="CasellaDiTesto 4"/>
            <p:cNvSpPr txBox="1"/>
            <p:nvPr/>
          </p:nvSpPr>
          <p:spPr>
            <a:xfrm>
              <a:off x="4842492" y="4952067"/>
              <a:ext cx="2103438" cy="1597397"/>
            </a:xfrm>
            <a:prstGeom prst="rect">
              <a:avLst/>
            </a:prstGeom>
            <a:solidFill>
              <a:srgbClr val="7F7B7B"/>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lnSpc>
                  <a:spcPct val="150000"/>
                </a:lnSpc>
              </a:pPr>
              <a:r>
                <a:rPr lang="en-US" sz="1280" spc="107" dirty="0">
                  <a:ea typeface="Open Sans" panose="020B0606030504020204" pitchFamily="34" charset="0"/>
                  <a:cs typeface="Arial" panose="020B0604020202020204" pitchFamily="34" charset="0"/>
                </a:rPr>
                <a:t>Second (local) draft of Remote Internship Blueprint and journey map</a:t>
              </a:r>
              <a:endParaRPr lang="en-US" sz="1280" spc="107" dirty="0">
                <a:ea typeface="Open Sans" panose="020B0606030504020204" pitchFamily="34" charset="0"/>
                <a:cs typeface="Arial" panose="020B0604020202020204" pitchFamily="34" charset="0"/>
              </a:endParaRPr>
            </a:p>
            <a:p>
              <a:pPr algn="ctr">
                <a:lnSpc>
                  <a:spcPct val="150000"/>
                </a:lnSpc>
              </a:pPr>
              <a:endParaRPr lang="en-US" sz="1280" spc="107" dirty="0">
                <a:ea typeface="Open Sans" panose="020B0606030504020204" pitchFamily="34" charset="0"/>
                <a:cs typeface="Arial" panose="020B0604020202020204" pitchFamily="34" charset="0"/>
              </a:endParaRPr>
            </a:p>
          </p:txBody>
        </p:sp>
        <p:sp>
          <p:nvSpPr>
            <p:cNvPr id="44" name="CasellaDiTesto 43"/>
            <p:cNvSpPr txBox="1"/>
            <p:nvPr/>
          </p:nvSpPr>
          <p:spPr>
            <a:xfrm>
              <a:off x="4994892" y="5104467"/>
              <a:ext cx="2103438" cy="1597397"/>
            </a:xfrm>
            <a:prstGeom prst="rect">
              <a:avLst/>
            </a:prstGeom>
            <a:solidFill>
              <a:srgbClr val="9F9B9B"/>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lnSpc>
                  <a:spcPct val="150000"/>
                </a:lnSpc>
              </a:pPr>
              <a:r>
                <a:rPr lang="en-US" sz="1280" spc="107" dirty="0">
                  <a:ea typeface="Open Sans" panose="020B0606030504020204" pitchFamily="34" charset="0"/>
                  <a:cs typeface="Arial" panose="020B0604020202020204" pitchFamily="34" charset="0"/>
                </a:rPr>
                <a:t>Second (local) draft of Remote Internship Blueprint and journey map</a:t>
              </a:r>
              <a:endParaRPr lang="en-US" sz="1280" spc="107" dirty="0">
                <a:ea typeface="Open Sans" panose="020B0606030504020204" pitchFamily="34" charset="0"/>
                <a:cs typeface="Arial" panose="020B0604020202020204" pitchFamily="34" charset="0"/>
              </a:endParaRPr>
            </a:p>
            <a:p>
              <a:pPr algn="ctr">
                <a:lnSpc>
                  <a:spcPct val="150000"/>
                </a:lnSpc>
              </a:pPr>
              <a:endParaRPr lang="en-US" sz="1280" spc="107" dirty="0">
                <a:ea typeface="Open Sans" panose="020B0606030504020204" pitchFamily="34" charset="0"/>
                <a:cs typeface="Arial" panose="020B0604020202020204" pitchFamily="34" charset="0"/>
              </a:endParaRPr>
            </a:p>
          </p:txBody>
        </p:sp>
        <p:sp>
          <p:nvSpPr>
            <p:cNvPr id="45" name="CasellaDiTesto 44"/>
            <p:cNvSpPr txBox="1"/>
            <p:nvPr/>
          </p:nvSpPr>
          <p:spPr>
            <a:xfrm>
              <a:off x="5147291" y="5256867"/>
              <a:ext cx="2103438" cy="1597397"/>
            </a:xfrm>
            <a:prstGeom prst="rect">
              <a:avLst/>
            </a:prstGeom>
            <a:solidFill>
              <a:srgbClr val="B9B7B7"/>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lnSpc>
                  <a:spcPct val="150000"/>
                </a:lnSpc>
              </a:pPr>
              <a:r>
                <a:rPr lang="en-US" sz="1280" spc="107" dirty="0">
                  <a:ea typeface="Open Sans" panose="020B0606030504020204" pitchFamily="34" charset="0"/>
                  <a:cs typeface="Arial" panose="020B0604020202020204" pitchFamily="34" charset="0"/>
                </a:rPr>
                <a:t>Second (local) draft of Remote Internship Blueprint and journey map</a:t>
              </a:r>
              <a:endParaRPr lang="en-US" sz="1280" spc="107" dirty="0">
                <a:ea typeface="Open Sans" panose="020B0606030504020204" pitchFamily="34" charset="0"/>
                <a:cs typeface="Arial" panose="020B0604020202020204" pitchFamily="34" charset="0"/>
              </a:endParaRPr>
            </a:p>
            <a:p>
              <a:pPr algn="ctr">
                <a:lnSpc>
                  <a:spcPct val="150000"/>
                </a:lnSpc>
              </a:pPr>
              <a:endParaRPr lang="en-US" sz="1280" spc="107" dirty="0">
                <a:latin typeface="Arial Black" panose="020B0A04020102020204" pitchFamily="34" charset="0"/>
                <a:ea typeface="Open Sans" panose="020B0606030504020204" pitchFamily="34" charset="0"/>
                <a:cs typeface="Arial" panose="020B0604020202020204" pitchFamily="34" charset="0"/>
              </a:endParaRPr>
            </a:p>
          </p:txBody>
        </p:sp>
        <p:sp>
          <p:nvSpPr>
            <p:cNvPr id="46" name="CasellaDiTesto 45"/>
            <p:cNvSpPr txBox="1"/>
            <p:nvPr/>
          </p:nvSpPr>
          <p:spPr>
            <a:xfrm>
              <a:off x="5299692" y="5409267"/>
              <a:ext cx="2103438" cy="1597397"/>
            </a:xfrm>
            <a:prstGeom prst="rect">
              <a:avLst/>
            </a:prstGeom>
            <a:solidFill>
              <a:schemeClr val="bg2"/>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lnSpc>
                  <a:spcPct val="150000"/>
                </a:lnSpc>
              </a:pPr>
              <a:r>
                <a:rPr lang="en-US" sz="1280" spc="107" dirty="0">
                  <a:ea typeface="Open Sans" panose="020B0606030504020204" pitchFamily="34" charset="0"/>
                  <a:cs typeface="Arial" panose="020B0604020202020204" pitchFamily="34" charset="0"/>
                </a:rPr>
                <a:t>Second (local) draft </a:t>
              </a:r>
              <a:endParaRPr lang="en-US" sz="1280" spc="107" dirty="0">
                <a:ea typeface="Open Sans" panose="020B0606030504020204" pitchFamily="34" charset="0"/>
                <a:cs typeface="Arial" panose="020B0604020202020204" pitchFamily="34" charset="0"/>
              </a:endParaRPr>
            </a:p>
            <a:p>
              <a:pPr algn="ctr">
                <a:lnSpc>
                  <a:spcPct val="150000"/>
                </a:lnSpc>
              </a:pPr>
              <a:r>
                <a:rPr lang="en-US" sz="1280" spc="107" dirty="0">
                  <a:ea typeface="Open Sans" panose="020B0606030504020204" pitchFamily="34" charset="0"/>
                  <a:cs typeface="Arial" panose="020B0604020202020204" pitchFamily="34" charset="0"/>
                </a:rPr>
                <a:t>of Remote Internship Blueprint and </a:t>
              </a:r>
              <a:endParaRPr lang="en-US" sz="1280" spc="107" dirty="0">
                <a:ea typeface="Open Sans" panose="020B0606030504020204" pitchFamily="34" charset="0"/>
                <a:cs typeface="Arial" panose="020B0604020202020204" pitchFamily="34" charset="0"/>
              </a:endParaRPr>
            </a:p>
            <a:p>
              <a:pPr algn="ctr">
                <a:lnSpc>
                  <a:spcPct val="150000"/>
                </a:lnSpc>
              </a:pPr>
              <a:r>
                <a:rPr lang="en-US" sz="1280" spc="107" dirty="0">
                  <a:ea typeface="Open Sans" panose="020B0606030504020204" pitchFamily="34" charset="0"/>
                  <a:cs typeface="Arial" panose="020B0604020202020204" pitchFamily="34" charset="0"/>
                </a:rPr>
                <a:t>journey map</a:t>
              </a:r>
              <a:endParaRPr lang="en-US" sz="1280" spc="107" dirty="0">
                <a:ea typeface="Open Sans" panose="020B0606030504020204" pitchFamily="34" charset="0"/>
                <a:cs typeface="Arial" panose="020B0604020202020204" pitchFamily="34" charset="0"/>
              </a:endParaRPr>
            </a:p>
            <a:p>
              <a:pPr algn="ctr">
                <a:lnSpc>
                  <a:spcPct val="150000"/>
                </a:lnSpc>
              </a:pPr>
              <a:endParaRPr lang="en-US" sz="1280" spc="107" dirty="0">
                <a:latin typeface="Arial Black" panose="020B0A04020102020204" pitchFamily="34" charset="0"/>
                <a:ea typeface="Open Sans" panose="020B0606030504020204" pitchFamily="34" charset="0"/>
                <a:cs typeface="Arial" panose="020B0604020202020204" pitchFamily="34" charset="0"/>
              </a:endParaRPr>
            </a:p>
          </p:txBody>
        </p:sp>
      </p:grpSp>
      <p:sp>
        <p:nvSpPr>
          <p:cNvPr id="50" name="Ovale 49"/>
          <p:cNvSpPr/>
          <p:nvPr/>
        </p:nvSpPr>
        <p:spPr>
          <a:xfrm>
            <a:off x="431946" y="1793031"/>
            <a:ext cx="5517750" cy="3831772"/>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560"/>
          </a:p>
        </p:txBody>
      </p:sp>
      <p:sp>
        <p:nvSpPr>
          <p:cNvPr id="51" name="CasellaDiTesto 50"/>
          <p:cNvSpPr txBox="1"/>
          <p:nvPr/>
        </p:nvSpPr>
        <p:spPr>
          <a:xfrm>
            <a:off x="630507" y="7141028"/>
            <a:ext cx="2888483" cy="683264"/>
          </a:xfrm>
          <a:prstGeom prst="rect">
            <a:avLst/>
          </a:prstGeom>
          <a:noFill/>
        </p:spPr>
        <p:txBody>
          <a:bodyPr wrap="none" rtlCol="0">
            <a:spAutoFit/>
          </a:bodyPr>
          <a:lstStyle/>
          <a:p>
            <a:pPr algn="ctr">
              <a:lnSpc>
                <a:spcPct val="150000"/>
              </a:lnSpc>
            </a:pPr>
            <a:r>
              <a:rPr lang="it-IT" sz="2560" spc="107" dirty="0">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DELIVERABLES</a:t>
            </a:r>
            <a:endParaRPr lang="it-IT" sz="2560" spc="107" dirty="0">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endParaRPr>
          </a:p>
        </p:txBody>
      </p:sp>
      <p:sp>
        <p:nvSpPr>
          <p:cNvPr id="32" name="object 18"/>
          <p:cNvSpPr txBox="1"/>
          <p:nvPr/>
        </p:nvSpPr>
        <p:spPr>
          <a:xfrm>
            <a:off x="11276915" y="7633381"/>
            <a:ext cx="652272" cy="309145"/>
          </a:xfrm>
          <a:prstGeom prst="rect">
            <a:avLst/>
          </a:prstGeom>
        </p:spPr>
        <p:txBody>
          <a:bodyPr vert="horz" wrap="square" lIns="0" tIns="13547" rIns="0" bIns="0" rtlCol="0">
            <a:spAutoFit/>
          </a:bodyPr>
          <a:lstStyle/>
          <a:p>
            <a:pPr marL="13335">
              <a:spcBef>
                <a:spcPts val="105"/>
              </a:spcBef>
            </a:pPr>
            <a:r>
              <a:rPr sz="1920" spc="-5" dirty="0">
                <a:latin typeface="Tahoma" panose="020B0604030504040204"/>
                <a:cs typeface="Tahoma" panose="020B0604030504040204"/>
              </a:rPr>
              <a:t>W</a:t>
            </a:r>
            <a:r>
              <a:rPr sz="1920" spc="-37" dirty="0">
                <a:latin typeface="Tahoma" panose="020B0604030504040204"/>
                <a:cs typeface="Tahoma" panose="020B0604030504040204"/>
              </a:rPr>
              <a:t>P</a:t>
            </a:r>
            <a:r>
              <a:rPr sz="1920" spc="-85" dirty="0">
                <a:latin typeface="Tahoma" panose="020B0604030504040204"/>
                <a:cs typeface="Tahoma" panose="020B0604030504040204"/>
              </a:rPr>
              <a:t> </a:t>
            </a:r>
            <a:r>
              <a:rPr sz="1920" spc="16" dirty="0">
                <a:latin typeface="Tahoma" panose="020B0604030504040204"/>
                <a:cs typeface="Tahoma" panose="020B0604030504040204"/>
              </a:rPr>
              <a:t>2</a:t>
            </a:r>
            <a:endParaRPr sz="1920" dirty="0">
              <a:latin typeface="Tahoma" panose="020B0604030504040204"/>
              <a:cs typeface="Tahoma" panose="020B0604030504040204"/>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LOGO-DEFINITIVO.png" descr="LOGO-DEFINITIVO.png"/>
          <p:cNvPicPr>
            <a:picLocks noChangeAspect="1"/>
          </p:cNvPicPr>
          <p:nvPr/>
        </p:nvPicPr>
        <p:blipFill>
          <a:blip r:embed="rId1"/>
          <a:stretch>
            <a:fillRect/>
          </a:stretch>
        </p:blipFill>
        <p:spPr>
          <a:xfrm>
            <a:off x="4757210" y="1636440"/>
            <a:ext cx="2969326" cy="1559089"/>
          </a:xfrm>
          <a:prstGeom prst="rect">
            <a:avLst/>
          </a:prstGeom>
          <a:ln w="12700" cap="flat">
            <a:noFill/>
            <a:miter lim="400000"/>
            <a:headEnd/>
            <a:tailEnd/>
          </a:ln>
          <a:effectLst/>
        </p:spPr>
      </p:pic>
      <p:sp>
        <p:nvSpPr>
          <p:cNvPr id="3" name="Rettangolo 2"/>
          <p:cNvSpPr/>
          <p:nvPr/>
        </p:nvSpPr>
        <p:spPr>
          <a:xfrm>
            <a:off x="4326163" y="4645968"/>
            <a:ext cx="4352474" cy="461665"/>
          </a:xfrm>
          <a:prstGeom prst="rect">
            <a:avLst/>
          </a:prstGeom>
        </p:spPr>
        <p:txBody>
          <a:bodyPr wrap="none">
            <a:spAutoFit/>
          </a:bodyPr>
          <a:lstStyle/>
          <a:p>
            <a:r>
              <a:rPr lang="en-US" dirty="0"/>
              <a:t>Thank you for your attention</a:t>
            </a:r>
            <a:endParaRPr lang="en-US" dirty="0"/>
          </a:p>
        </p:txBody>
      </p:sp>
      <p:sp>
        <p:nvSpPr>
          <p:cNvPr id="9" name="Contacts of the presenter: Full name, e-mail address"/>
          <p:cNvSpPr txBox="1"/>
          <p:nvPr/>
        </p:nvSpPr>
        <p:spPr>
          <a:xfrm>
            <a:off x="2395949" y="5416268"/>
            <a:ext cx="7944483" cy="820738"/>
          </a:xfrm>
          <a:prstGeom prst="rect">
            <a:avLst/>
          </a:prstGeom>
          <a:noFill/>
          <a:ln w="12700" cap="flat">
            <a:noFill/>
            <a:miter lim="400000"/>
          </a:ln>
          <a:effectLst/>
        </p:spPr>
        <p:txBody>
          <a:bodyPr wrap="none" lIns="50800" tIns="50800" rIns="50800" bIns="50800" numCol="1" anchor="ctr">
            <a:spAutoFit/>
          </a:bodyPr>
          <a:lstStyle>
            <a:lvl1pPr defTabSz="457200">
              <a:lnSpc>
                <a:spcPts val="5600"/>
              </a:lnSpc>
              <a:defRPr sz="2500" b="0">
                <a:latin typeface="Arial" panose="020B0604020202020204"/>
                <a:ea typeface="Arial" panose="020B0604020202020204"/>
                <a:cs typeface="Arial" panose="020B0604020202020204"/>
                <a:sym typeface="Arial" panose="020B0604020202020204"/>
              </a:defRPr>
            </a:lvl1pPr>
          </a:lstStyle>
          <a:p>
            <a:r>
              <a:rPr lang="it-IT" dirty="0"/>
              <a:t>Tommasina Pianese</a:t>
            </a:r>
            <a:r>
              <a:rPr dirty="0"/>
              <a:t>, </a:t>
            </a:r>
            <a:r>
              <a:rPr lang="it-IT" dirty="0"/>
              <a:t>tommasina.pianese@ismed.cnr.it</a:t>
            </a:r>
            <a:endParaRPr dirty="0"/>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4699</Words>
  <Application>WPS Presentation</Application>
  <PresentationFormat>Personalizzato</PresentationFormat>
  <Paragraphs>125</Paragraphs>
  <Slides>8</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8</vt:i4>
      </vt:variant>
    </vt:vector>
  </HeadingPairs>
  <TitlesOfParts>
    <vt:vector size="24" baseType="lpstr">
      <vt:lpstr>Arial</vt:lpstr>
      <vt:lpstr>SimSun</vt:lpstr>
      <vt:lpstr>Wingdings</vt:lpstr>
      <vt:lpstr>Helvetica Neue</vt:lpstr>
      <vt:lpstr>Helvetica Neue Medium</vt:lpstr>
      <vt:lpstr>Arial</vt:lpstr>
      <vt:lpstr>Helvetica Neue Thin</vt:lpstr>
      <vt:lpstr>Segoe Print</vt:lpstr>
      <vt:lpstr>Open Sans</vt:lpstr>
      <vt:lpstr>Calibri</vt:lpstr>
      <vt:lpstr>Times New Roman</vt:lpstr>
      <vt:lpstr>Arial Black</vt:lpstr>
      <vt:lpstr>Tahoma</vt:lpstr>
      <vt:lpstr>Microsoft YaHei</vt:lpstr>
      <vt:lpstr>Arial Unicode MS</vt:lpstr>
      <vt:lpstr>White</vt:lpstr>
      <vt:lpstr>PowerPoint 演示文稿</vt:lpstr>
      <vt:lpstr>  </vt:lpstr>
      <vt:lpstr>  </vt:lpstr>
      <vt:lpstr>  </vt:lpstr>
      <vt:lpstr>PowerPoint 演示文稿</vt:lpstr>
      <vt:lpstr>  </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de gregorio</dc:creator>
  <cp:lastModifiedBy>Mustafa ÇOLAKOĞLU</cp:lastModifiedBy>
  <cp:revision>5</cp:revision>
  <dcterms:created xsi:type="dcterms:W3CDTF">2023-05-27T10:42:10Z</dcterms:created>
  <dcterms:modified xsi:type="dcterms:W3CDTF">2023-05-27T10:42:29Z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17AB17BCEAF74BCEB0C2C8420FF72F13</vt:lpwstr>
  </property>
  <property fmtid="{D5CDD505-2E9C-101B-9397-08002B2CF9AE}" pid="3" name="KSOProductBuildVer">
    <vt:lpwstr>1033-11.2.0.11537</vt:lpwstr>
  </property>
</Properties>
</file>