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slides/slide8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4"/>
  </p:notesMasterIdLst>
  <p:sldIdLst>
    <p:sldId id="256" r:id="rId2"/>
    <p:sldId id="583" r:id="rId3"/>
    <p:sldId id="560" r:id="rId4"/>
    <p:sldId id="561" r:id="rId5"/>
    <p:sldId id="562" r:id="rId6"/>
    <p:sldId id="563" r:id="rId7"/>
    <p:sldId id="564" r:id="rId8"/>
    <p:sldId id="565" r:id="rId9"/>
    <p:sldId id="566" r:id="rId10"/>
    <p:sldId id="569" r:id="rId11"/>
    <p:sldId id="570" r:id="rId12"/>
    <p:sldId id="568" r:id="rId13"/>
    <p:sldId id="567" r:id="rId14"/>
    <p:sldId id="571" r:id="rId15"/>
    <p:sldId id="575" r:id="rId16"/>
    <p:sldId id="576" r:id="rId17"/>
    <p:sldId id="578" r:id="rId18"/>
    <p:sldId id="573" r:id="rId19"/>
    <p:sldId id="579" r:id="rId20"/>
    <p:sldId id="585" r:id="rId21"/>
    <p:sldId id="586" r:id="rId22"/>
    <p:sldId id="587" r:id="rId23"/>
    <p:sldId id="588" r:id="rId24"/>
    <p:sldId id="581" r:id="rId25"/>
    <p:sldId id="584" r:id="rId26"/>
    <p:sldId id="580" r:id="rId27"/>
    <p:sldId id="572" r:id="rId28"/>
    <p:sldId id="365" r:id="rId29"/>
    <p:sldId id="506" r:id="rId30"/>
    <p:sldId id="509" r:id="rId31"/>
    <p:sldId id="507" r:id="rId32"/>
    <p:sldId id="508" r:id="rId33"/>
    <p:sldId id="510" r:id="rId34"/>
    <p:sldId id="511" r:id="rId35"/>
    <p:sldId id="512" r:id="rId36"/>
    <p:sldId id="513" r:id="rId37"/>
    <p:sldId id="514" r:id="rId38"/>
    <p:sldId id="515" r:id="rId39"/>
    <p:sldId id="516" r:id="rId40"/>
    <p:sldId id="517" r:id="rId41"/>
    <p:sldId id="518" r:id="rId42"/>
    <p:sldId id="519" r:id="rId43"/>
    <p:sldId id="525" r:id="rId44"/>
    <p:sldId id="520" r:id="rId45"/>
    <p:sldId id="521" r:id="rId46"/>
    <p:sldId id="522" r:id="rId47"/>
    <p:sldId id="523" r:id="rId48"/>
    <p:sldId id="524" r:id="rId49"/>
    <p:sldId id="526" r:id="rId50"/>
    <p:sldId id="528" r:id="rId51"/>
    <p:sldId id="529" r:id="rId52"/>
    <p:sldId id="527" r:id="rId53"/>
    <p:sldId id="531" r:id="rId54"/>
    <p:sldId id="539" r:id="rId55"/>
    <p:sldId id="534" r:id="rId56"/>
    <p:sldId id="538" r:id="rId57"/>
    <p:sldId id="537" r:id="rId58"/>
    <p:sldId id="536" r:id="rId59"/>
    <p:sldId id="542" r:id="rId60"/>
    <p:sldId id="541" r:id="rId61"/>
    <p:sldId id="540" r:id="rId62"/>
    <p:sldId id="535" r:id="rId63"/>
    <p:sldId id="533" r:id="rId64"/>
    <p:sldId id="543" r:id="rId65"/>
    <p:sldId id="544" r:id="rId66"/>
    <p:sldId id="532" r:id="rId67"/>
    <p:sldId id="546" r:id="rId68"/>
    <p:sldId id="547" r:id="rId69"/>
    <p:sldId id="545" r:id="rId70"/>
    <p:sldId id="548" r:id="rId71"/>
    <p:sldId id="550" r:id="rId72"/>
    <p:sldId id="549" r:id="rId73"/>
    <p:sldId id="497" r:id="rId74"/>
    <p:sldId id="551" r:id="rId75"/>
    <p:sldId id="553" r:id="rId76"/>
    <p:sldId id="552" r:id="rId77"/>
    <p:sldId id="554" r:id="rId78"/>
    <p:sldId id="556" r:id="rId79"/>
    <p:sldId id="557" r:id="rId80"/>
    <p:sldId id="558" r:id="rId81"/>
    <p:sldId id="559" r:id="rId82"/>
    <p:sldId id="555" r:id="rId83"/>
  </p:sldIdLst>
  <p:sldSz cx="9144000" cy="6858000" type="screen4x3"/>
  <p:notesSz cx="6797675" cy="9926638"/>
  <p:defaultTextStyle>
    <a:defPPr>
      <a:defRPr lang="tr-T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A488322-F2BA-4B5B-9748-0D474271808F}" styleName="Orta Stil 3 - Vurgu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79195" autoAdjust="0"/>
  </p:normalViewPr>
  <p:slideViewPr>
    <p:cSldViewPr>
      <p:cViewPr varScale="1">
        <p:scale>
          <a:sx n="91" d="100"/>
          <a:sy n="91" d="100"/>
        </p:scale>
        <p:origin x="-223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62EDF2D9-FA00-4615-A9C8-98445859DBE9}" type="datetimeFigureOut">
              <a:rPr lang="tr-TR" smtClean="0"/>
              <a:pPr/>
              <a:t>03.11.2021</a:t>
            </a:fld>
            <a:endParaRPr lang="tr-TR"/>
          </a:p>
        </p:txBody>
      </p:sp>
      <p:sp>
        <p:nvSpPr>
          <p:cNvPr id="4" name="3 Slayt Görüntüsü Yer Tutucusu"/>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A24588CD-E13D-4712-B9E0-CDE80528635A}" type="slidenum">
              <a:rPr lang="tr-TR" smtClean="0"/>
              <a:pPr/>
              <a:t>‹#›</a:t>
            </a:fld>
            <a:endParaRPr lang="tr-TR"/>
          </a:p>
        </p:txBody>
      </p:sp>
    </p:spTree>
    <p:extLst>
      <p:ext uri="{BB962C8B-B14F-4D97-AF65-F5344CB8AC3E}">
        <p14:creationId xmlns:p14="http://schemas.microsoft.com/office/powerpoint/2010/main" xmlns="" val="4198877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A24588CD-E13D-4712-B9E0-CDE80528635A}" type="slidenum">
              <a:rPr lang="tr-TR" smtClean="0"/>
              <a:pPr/>
              <a:t>28</a:t>
            </a:fld>
            <a:endParaRPr lang="tr-TR"/>
          </a:p>
        </p:txBody>
      </p:sp>
    </p:spTree>
    <p:extLst>
      <p:ext uri="{BB962C8B-B14F-4D97-AF65-F5344CB8AC3E}">
        <p14:creationId xmlns:p14="http://schemas.microsoft.com/office/powerpoint/2010/main" xmlns="" val="3076901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fld id="{73DC92EB-2C32-4D03-B4B1-9AF35AD2A5BD}" type="datetime1">
              <a:rPr lang="tr-TR" smtClean="0"/>
              <a:pPr>
                <a:defRPr/>
              </a:pPr>
              <a:t>03.11.2021</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28117391-21FA-4C5B-802A-CD8C0AF78DB9}" type="slidenum">
              <a:rPr lang="tr-TR"/>
              <a:pPr>
                <a:defRPr/>
              </a:pPr>
              <a:t>‹#›</a:t>
            </a:fld>
            <a:endParaRPr lang="tr-TR"/>
          </a:p>
        </p:txBody>
      </p:sp>
    </p:spTree>
  </p:cSld>
  <p:clrMapOvr>
    <a:masterClrMapping/>
  </p:clrMapOvr>
  <p:transition spd="med">
    <p:cut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BB429023-4A05-4835-99CE-0488821F1C07}" type="datetime1">
              <a:rPr lang="tr-TR" smtClean="0"/>
              <a:pPr>
                <a:defRPr/>
              </a:pPr>
              <a:t>03.11.2021</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E513E77C-DB21-4C19-BD9F-D431D7499A13}" type="slidenum">
              <a:rPr lang="tr-TR"/>
              <a:pPr>
                <a:defRPr/>
              </a:pPr>
              <a:t>‹#›</a:t>
            </a:fld>
            <a:endParaRPr lang="tr-TR"/>
          </a:p>
        </p:txBody>
      </p:sp>
    </p:spTree>
  </p:cSld>
  <p:clrMapOvr>
    <a:masterClrMapping/>
  </p:clrMapOvr>
  <p:transition spd="med">
    <p:cut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fld id="{4541BC5C-65BE-48B5-B773-29F3AC72AEE3}" type="datetime1">
              <a:rPr lang="tr-TR" smtClean="0"/>
              <a:pPr>
                <a:defRPr/>
              </a:pPr>
              <a:t>03.11.2021</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6526D2EA-67C2-4BD3-8684-BACBFDD1B2B4}" type="slidenum">
              <a:rPr lang="tr-TR"/>
              <a:pPr>
                <a:defRPr/>
              </a:pPr>
              <a:t>‹#›</a:t>
            </a:fld>
            <a:endParaRPr lang="tr-TR"/>
          </a:p>
        </p:txBody>
      </p:sp>
    </p:spTree>
  </p:cSld>
  <p:clrMapOvr>
    <a:masterClrMapping/>
  </p:clrMapOvr>
  <p:transition spd="med">
    <p:cut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a:defRPr/>
            </a:lvl1pPr>
          </a:lstStyle>
          <a:p>
            <a:pPr>
              <a:defRPr/>
            </a:pPr>
            <a:fld id="{A2A70495-A0D2-46AA-B598-BF34560E211E}" type="datetime1">
              <a:rPr lang="tr-TR" smtClean="0"/>
              <a:pPr>
                <a:defRPr/>
              </a:pPr>
              <a:t>03.11.2021</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3F2BA836-F972-4DCB-8A7E-0A7C6EF61499}" type="slidenum">
              <a:rPr lang="tr-TR"/>
              <a:pPr>
                <a:defRPr/>
              </a:pPr>
              <a:t>‹#›</a:t>
            </a:fld>
            <a:endParaRPr lang="tr-TR"/>
          </a:p>
        </p:txBody>
      </p:sp>
    </p:spTree>
  </p:cSld>
  <p:clrMapOvr>
    <a:masterClrMapping/>
  </p:clrMapOvr>
  <p:transition spd="med">
    <p:cut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a:defRPr/>
            </a:lvl1pPr>
          </a:lstStyle>
          <a:p>
            <a:pPr>
              <a:defRPr/>
            </a:pPr>
            <a:fld id="{6F6B3B46-305F-4AEC-B635-19001C58B6B4}" type="datetime1">
              <a:rPr lang="tr-TR" smtClean="0"/>
              <a:pPr>
                <a:defRPr/>
              </a:pPr>
              <a:t>03.11.2021</a:t>
            </a:fld>
            <a:endParaRPr lang="tr-TR"/>
          </a:p>
        </p:txBody>
      </p:sp>
      <p:sp>
        <p:nvSpPr>
          <p:cNvPr id="8" name="4 Altbilgi Yer Tutucusu"/>
          <p:cNvSpPr>
            <a:spLocks noGrp="1"/>
          </p:cNvSpPr>
          <p:nvPr>
            <p:ph type="ftr" sz="quarter" idx="11"/>
          </p:nvPr>
        </p:nvSpPr>
        <p:spPr/>
        <p:txBody>
          <a:bodyPr/>
          <a:lstStyle>
            <a:lvl1pPr>
              <a:defRPr/>
            </a:lvl1pPr>
          </a:lstStyle>
          <a:p>
            <a:pPr>
              <a:defRPr/>
            </a:pPr>
            <a:endParaRPr lang="tr-TR"/>
          </a:p>
        </p:txBody>
      </p:sp>
      <p:sp>
        <p:nvSpPr>
          <p:cNvPr id="9" name="5 Slayt Numarası Yer Tutucusu"/>
          <p:cNvSpPr>
            <a:spLocks noGrp="1"/>
          </p:cNvSpPr>
          <p:nvPr>
            <p:ph type="sldNum" sz="quarter" idx="12"/>
          </p:nvPr>
        </p:nvSpPr>
        <p:spPr/>
        <p:txBody>
          <a:bodyPr/>
          <a:lstStyle>
            <a:lvl1pPr>
              <a:defRPr/>
            </a:lvl1pPr>
          </a:lstStyle>
          <a:p>
            <a:pPr>
              <a:defRPr/>
            </a:pPr>
            <a:fld id="{8A5F1B77-CD52-479B-ADD7-685944BB795C}" type="slidenum">
              <a:rPr lang="tr-TR"/>
              <a:pPr>
                <a:defRPr/>
              </a:pPr>
              <a:t>‹#›</a:t>
            </a:fld>
            <a:endParaRPr lang="tr-TR"/>
          </a:p>
        </p:txBody>
      </p:sp>
    </p:spTree>
  </p:cSld>
  <p:clrMapOvr>
    <a:masterClrMapping/>
  </p:clrMapOvr>
  <p:transition spd="med">
    <p:cut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a:defRPr/>
            </a:lvl1pPr>
          </a:lstStyle>
          <a:p>
            <a:pPr>
              <a:defRPr/>
            </a:pPr>
            <a:fld id="{DC9C3989-8653-411F-A5BE-782551D2CBE3}" type="datetime1">
              <a:rPr lang="tr-TR" smtClean="0"/>
              <a:pPr>
                <a:defRPr/>
              </a:pPr>
              <a:t>03.11.2021</a:t>
            </a:fld>
            <a:endParaRPr lang="tr-TR"/>
          </a:p>
        </p:txBody>
      </p:sp>
      <p:sp>
        <p:nvSpPr>
          <p:cNvPr id="4" name="4 Altbilgi Yer Tutucusu"/>
          <p:cNvSpPr>
            <a:spLocks noGrp="1"/>
          </p:cNvSpPr>
          <p:nvPr>
            <p:ph type="ftr" sz="quarter" idx="11"/>
          </p:nvPr>
        </p:nvSpPr>
        <p:spPr/>
        <p:txBody>
          <a:bodyPr/>
          <a:lstStyle>
            <a:lvl1pPr>
              <a:defRPr/>
            </a:lvl1pPr>
          </a:lstStyle>
          <a:p>
            <a:pPr>
              <a:defRPr/>
            </a:pPr>
            <a:endParaRPr lang="tr-TR"/>
          </a:p>
        </p:txBody>
      </p:sp>
      <p:sp>
        <p:nvSpPr>
          <p:cNvPr id="5" name="5 Slayt Numarası Yer Tutucusu"/>
          <p:cNvSpPr>
            <a:spLocks noGrp="1"/>
          </p:cNvSpPr>
          <p:nvPr>
            <p:ph type="sldNum" sz="quarter" idx="12"/>
          </p:nvPr>
        </p:nvSpPr>
        <p:spPr/>
        <p:txBody>
          <a:bodyPr/>
          <a:lstStyle>
            <a:lvl1pPr>
              <a:defRPr/>
            </a:lvl1pPr>
          </a:lstStyle>
          <a:p>
            <a:pPr>
              <a:defRPr/>
            </a:pPr>
            <a:fld id="{F798321D-305D-45C2-AA63-DE4D5DCA7D5B}" type="slidenum">
              <a:rPr lang="tr-TR"/>
              <a:pPr>
                <a:defRPr/>
              </a:pPr>
              <a:t>‹#›</a:t>
            </a:fld>
            <a:endParaRPr lang="tr-TR"/>
          </a:p>
        </p:txBody>
      </p:sp>
    </p:spTree>
  </p:cSld>
  <p:clrMapOvr>
    <a:masterClrMapping/>
  </p:clrMapOvr>
  <p:transition spd="med">
    <p:cut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fld id="{87A8733A-099A-4578-9848-78037C3C4704}" type="datetime1">
              <a:rPr lang="tr-TR" smtClean="0"/>
              <a:pPr>
                <a:defRPr/>
              </a:pPr>
              <a:t>03.11.2021</a:t>
            </a:fld>
            <a:endParaRPr lang="tr-TR"/>
          </a:p>
        </p:txBody>
      </p:sp>
      <p:sp>
        <p:nvSpPr>
          <p:cNvPr id="3" name="4 Altbilgi Yer Tutucusu"/>
          <p:cNvSpPr>
            <a:spLocks noGrp="1"/>
          </p:cNvSpPr>
          <p:nvPr>
            <p:ph type="ftr" sz="quarter" idx="11"/>
          </p:nvPr>
        </p:nvSpPr>
        <p:spPr/>
        <p:txBody>
          <a:bodyPr/>
          <a:lstStyle>
            <a:lvl1pPr>
              <a:defRPr/>
            </a:lvl1pPr>
          </a:lstStyle>
          <a:p>
            <a:pPr>
              <a:defRPr/>
            </a:pPr>
            <a:endParaRPr lang="tr-TR"/>
          </a:p>
        </p:txBody>
      </p:sp>
      <p:sp>
        <p:nvSpPr>
          <p:cNvPr id="4" name="5 Slayt Numarası Yer Tutucusu"/>
          <p:cNvSpPr>
            <a:spLocks noGrp="1"/>
          </p:cNvSpPr>
          <p:nvPr>
            <p:ph type="sldNum" sz="quarter" idx="12"/>
          </p:nvPr>
        </p:nvSpPr>
        <p:spPr/>
        <p:txBody>
          <a:bodyPr/>
          <a:lstStyle>
            <a:lvl1pPr>
              <a:defRPr/>
            </a:lvl1pPr>
          </a:lstStyle>
          <a:p>
            <a:pPr>
              <a:defRPr/>
            </a:pPr>
            <a:fld id="{95AE0AC8-0CE6-4E11-A8D3-35729EEA8F7F}" type="slidenum">
              <a:rPr lang="tr-TR"/>
              <a:pPr>
                <a:defRPr/>
              </a:pPr>
              <a:t>‹#›</a:t>
            </a:fld>
            <a:endParaRPr lang="tr-TR"/>
          </a:p>
        </p:txBody>
      </p:sp>
    </p:spTree>
  </p:cSld>
  <p:clrMapOvr>
    <a:masterClrMapping/>
  </p:clrMapOvr>
  <p:transition spd="med">
    <p:cut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B30EB7E6-9DB4-4E5E-9646-65E9A8B6337F}" type="datetime1">
              <a:rPr lang="tr-TR" smtClean="0"/>
              <a:pPr>
                <a:defRPr/>
              </a:pPr>
              <a:t>03.11.2021</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FE249E45-D642-46BE-8BF7-36C0FA62944F}" type="slidenum">
              <a:rPr lang="tr-TR"/>
              <a:pPr>
                <a:defRPr/>
              </a:pPr>
              <a:t>‹#›</a:t>
            </a:fld>
            <a:endParaRPr lang="tr-TR"/>
          </a:p>
        </p:txBody>
      </p:sp>
    </p:spTree>
  </p:cSld>
  <p:clrMapOvr>
    <a:masterClrMapping/>
  </p:clrMapOvr>
  <p:transition spd="med">
    <p:cut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B3B21ACD-FF5C-444B-BDE5-91225AD53CD5}" type="datetime1">
              <a:rPr lang="tr-TR" smtClean="0"/>
              <a:pPr>
                <a:defRPr/>
              </a:pPr>
              <a:t>03.11.2021</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3C334865-64EB-4E94-A42B-94BD4EAE80E5}" type="slidenum">
              <a:rPr lang="tr-TR"/>
              <a:pPr>
                <a:defRPr/>
              </a:pPr>
              <a:t>‹#›</a:t>
            </a:fld>
            <a:endParaRPr lang="tr-TR"/>
          </a:p>
        </p:txBody>
      </p:sp>
    </p:spTree>
  </p:cSld>
  <p:clrMapOvr>
    <a:masterClrMapping/>
  </p:clrMapOvr>
  <p:transition spd="med">
    <p:cut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8BB7CBD1-09F9-465B-BDF4-38167E58C39B}" type="datetime1">
              <a:rPr lang="tr-TR" smtClean="0"/>
              <a:pPr>
                <a:defRPr/>
              </a:pPr>
              <a:t>03.11.2021</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61F58299-8AAF-4EDE-951B-72F53CAFCD03}" type="slidenum">
              <a:rPr lang="tr-TR"/>
              <a:pPr>
                <a:defRPr/>
              </a:pPr>
              <a:t>‹#›</a:t>
            </a:fld>
            <a:endParaRPr lang="tr-TR"/>
          </a:p>
        </p:txBody>
      </p:sp>
    </p:spTree>
  </p:cSld>
  <p:clrMapOvr>
    <a:masterClrMapping/>
  </p:clrMapOvr>
  <p:transition spd="med">
    <p:cut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5088DD1B-5E9E-4626-A415-43ED9BC34E37}" type="datetime1">
              <a:rPr lang="tr-TR" smtClean="0"/>
              <a:pPr>
                <a:defRPr/>
              </a:pPr>
              <a:t>03.11.2021</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5F8C6AA9-44D6-4FB0-B685-601B5906319F}" type="slidenum">
              <a:rPr lang="tr-TR"/>
              <a:pPr>
                <a:defRPr/>
              </a:pPr>
              <a:t>‹#›</a:t>
            </a:fld>
            <a:endParaRPr lang="tr-TR"/>
          </a:p>
        </p:txBody>
      </p:sp>
    </p:spTree>
  </p:cSld>
  <p:clrMapOvr>
    <a:masterClrMapping/>
  </p:clrMapOvr>
  <p:transition spd="med">
    <p:cut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26000"/>
            <a:lum bright="35000"/>
          </a:blip>
          <a:srcRect/>
          <a:stretch>
            <a:fillRect t="-50000" b="-50000"/>
          </a:stretch>
        </a:blipFill>
        <a:effectLst/>
      </p:bgPr>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027" name="2 Metin Yer Tutucusu"/>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A9FD2FF5-C7ED-4F02-A8FC-17CFBA092B43}" type="datetime1">
              <a:rPr lang="tr-TR" smtClean="0"/>
              <a:pPr>
                <a:defRPr/>
              </a:pPr>
              <a:t>03.11.2021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533256B7-EE32-4700-88F9-41A37D0CB5A6}"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cut thruBlk="1"/>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herpa.ac.uk/romeo/index.php" TargetMode="External"/><Relationship Id="rId2" Type="http://schemas.openxmlformats.org/officeDocument/2006/relationships/hyperlink" Target="http://www.sherpa.ac.uk/romeo/"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v2.sherpa.ac.uk/juliet/" TargetMode="External"/><Relationship Id="rId2" Type="http://schemas.openxmlformats.org/officeDocument/2006/relationships/hyperlink" Target="http://www.sherpa.ac.uk/" TargetMode="External"/><Relationship Id="rId1" Type="http://schemas.openxmlformats.org/officeDocument/2006/relationships/slideLayout" Target="../slideLayouts/slideLayout2.xml"/><Relationship Id="rId4" Type="http://schemas.openxmlformats.org/officeDocument/2006/relationships/hyperlink" Target="http://v2.sherpa.ac.uk/opendoar/"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sherpa.ac.uk/romeoinfo.html" TargetMode="External"/><Relationship Id="rId7" Type="http://schemas.openxmlformats.org/officeDocument/2006/relationships/image" Target="../media/image7.png"/><Relationship Id="rId2" Type="http://schemas.openxmlformats.org/officeDocument/2006/relationships/hyperlink" Target="http://www.sherpa.ac.uk/" TargetMode="Externa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hyperlink" Target="https://tr.wikipedia.org/w/index.php?title=Kamu_telif_hakk%C4%B1_lisans%C4%B1&amp;action=edit&amp;redlink=1" TargetMode="External"/><Relationship Id="rId2" Type="http://schemas.openxmlformats.org/officeDocument/2006/relationships/hyperlink" Target="https://tr.wikipedia.org/wiki/Telif_hakk%C4%B1"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acikerisim.nevsehir.edu.tr/"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acikerisim.nevsehir.edu.tr/"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nevsehir.kutuphane.gov.tr/" TargetMode="Externa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hyperlink" Target="mailto:gokhanonmus@nevsehir.edu.t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915816" y="188640"/>
            <a:ext cx="3528392" cy="3491089"/>
          </a:xfrm>
          <a:prstGeom prst="rect">
            <a:avLst/>
          </a:prstGeom>
          <a:noFill/>
          <a:ln w="9525">
            <a:noFill/>
            <a:miter lim="800000"/>
            <a:headEnd/>
            <a:tailEnd/>
          </a:ln>
          <a:effectLst/>
        </p:spPr>
      </p:pic>
      <p:sp>
        <p:nvSpPr>
          <p:cNvPr id="3" name="2 Alt Başlık"/>
          <p:cNvSpPr>
            <a:spLocks noGrp="1"/>
          </p:cNvSpPr>
          <p:nvPr>
            <p:ph type="subTitle" idx="1"/>
          </p:nvPr>
        </p:nvSpPr>
        <p:spPr>
          <a:xfrm>
            <a:off x="1500166" y="3573016"/>
            <a:ext cx="6400800" cy="2783334"/>
          </a:xfrm>
        </p:spPr>
        <p:txBody>
          <a:bodyPr rtlCol="0">
            <a:normAutofit fontScale="47500" lnSpcReduction="20000"/>
          </a:bodyPr>
          <a:lstStyle/>
          <a:p>
            <a:pPr eaLnBrk="1" fontAlgn="auto" hangingPunct="1">
              <a:spcAft>
                <a:spcPts val="0"/>
              </a:spcAft>
              <a:buFont typeface="Arial" pitchFamily="34" charset="0"/>
              <a:buNone/>
              <a:defRPr/>
            </a:pPr>
            <a:endParaRPr lang="tr-TR" b="1" dirty="0" smtClean="0">
              <a:solidFill>
                <a:schemeClr val="tx1"/>
              </a:solidFill>
            </a:endParaRPr>
          </a:p>
          <a:p>
            <a:pPr eaLnBrk="1" fontAlgn="auto" hangingPunct="1">
              <a:spcAft>
                <a:spcPts val="0"/>
              </a:spcAft>
              <a:buFont typeface="Arial" pitchFamily="34" charset="0"/>
              <a:buNone/>
              <a:defRPr/>
            </a:pPr>
            <a:r>
              <a:rPr lang="tr-TR" sz="4200" b="1" dirty="0" smtClean="0">
                <a:solidFill>
                  <a:schemeClr val="tx1"/>
                </a:solidFill>
              </a:rPr>
              <a:t>FEN BİLİMLERİ ENSTİTÜSÜ</a:t>
            </a:r>
            <a:endParaRPr lang="tr-TR" sz="4200" b="1" dirty="0">
              <a:solidFill>
                <a:schemeClr val="tx1"/>
              </a:solidFill>
            </a:endParaRPr>
          </a:p>
          <a:p>
            <a:r>
              <a:rPr lang="tr-TR" sz="4200" dirty="0" smtClean="0">
                <a:solidFill>
                  <a:schemeClr val="tx1"/>
                </a:solidFill>
              </a:rPr>
              <a:t>SUNUM</a:t>
            </a:r>
          </a:p>
          <a:p>
            <a:endParaRPr lang="tr-TR" sz="4200" dirty="0" smtClean="0">
              <a:solidFill>
                <a:schemeClr val="tx1"/>
              </a:solidFill>
            </a:endParaRPr>
          </a:p>
          <a:p>
            <a:r>
              <a:rPr lang="tr-TR" sz="4200" dirty="0" smtClean="0">
                <a:solidFill>
                  <a:schemeClr val="tx1"/>
                </a:solidFill>
              </a:rPr>
              <a:t>Gökhan ONMUŞ</a:t>
            </a:r>
          </a:p>
          <a:p>
            <a:r>
              <a:rPr lang="tr-TR" sz="4200" dirty="0" smtClean="0">
                <a:solidFill>
                  <a:schemeClr val="tx1"/>
                </a:solidFill>
              </a:rPr>
              <a:t>Şube Müdürü</a:t>
            </a:r>
          </a:p>
          <a:p>
            <a:r>
              <a:rPr lang="tr-TR" sz="4200" dirty="0" smtClean="0">
                <a:solidFill>
                  <a:schemeClr val="tx1"/>
                </a:solidFill>
              </a:rPr>
              <a:t>(Kütüphaneci)</a:t>
            </a:r>
          </a:p>
          <a:p>
            <a:endParaRPr lang="tr-TR" sz="4200" dirty="0" smtClean="0">
              <a:solidFill>
                <a:schemeClr val="tx1"/>
              </a:solidFill>
            </a:endParaRPr>
          </a:p>
          <a:p>
            <a:r>
              <a:rPr lang="tr-TR" sz="4200" dirty="0" smtClean="0">
                <a:solidFill>
                  <a:schemeClr val="tx1"/>
                </a:solidFill>
              </a:rPr>
              <a:t>05.11.2021</a:t>
            </a:r>
          </a:p>
        </p:txBody>
      </p:sp>
      <p:sp>
        <p:nvSpPr>
          <p:cNvPr id="5" name="4 Slayt Numarası Yer Tutucusu"/>
          <p:cNvSpPr>
            <a:spLocks noGrp="1"/>
          </p:cNvSpPr>
          <p:nvPr>
            <p:ph type="sldNum" sz="quarter" idx="12"/>
          </p:nvPr>
        </p:nvSpPr>
        <p:spPr/>
        <p:txBody>
          <a:bodyPr/>
          <a:lstStyle/>
          <a:p>
            <a:pPr>
              <a:defRPr/>
            </a:pPr>
            <a:fld id="{28117391-21FA-4C5B-802A-CD8C0AF78DB9}" type="slidenum">
              <a:rPr lang="tr-TR" smtClean="0">
                <a:solidFill>
                  <a:schemeClr val="bg1"/>
                </a:solidFill>
              </a:rPr>
              <a:pPr>
                <a:defRPr/>
              </a:pPr>
              <a:t>1</a:t>
            </a:fld>
            <a:endParaRPr lang="tr-TR" dirty="0">
              <a:solidFill>
                <a:schemeClr val="bg1"/>
              </a:solidFill>
            </a:endParaRPr>
          </a:p>
        </p:txBody>
      </p:sp>
    </p:spTree>
  </p:cSld>
  <p:clrMapOvr>
    <a:masterClrMapping/>
  </p:clrMapOvr>
  <p:transition spd="med">
    <p:cut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2</a:t>
            </a:fld>
            <a:endParaRPr lang="tr-TR"/>
          </a:p>
        </p:txBody>
      </p:sp>
      <p:pic>
        <p:nvPicPr>
          <p:cNvPr id="86019" name="Picture 3"/>
          <p:cNvPicPr>
            <a:picLocks noGrp="1" noChangeAspect="1" noChangeArrowheads="1"/>
          </p:cNvPicPr>
          <p:nvPr>
            <p:ph idx="1"/>
          </p:nvPr>
        </p:nvPicPr>
        <p:blipFill>
          <a:blip r:embed="rId2" cstate="print"/>
          <a:srcRect/>
          <a:stretch>
            <a:fillRect/>
          </a:stretch>
        </p:blipFill>
        <p:spPr bwMode="auto">
          <a:xfrm>
            <a:off x="179512" y="247650"/>
            <a:ext cx="8784976" cy="6362700"/>
          </a:xfrm>
          <a:prstGeom prst="rect">
            <a:avLst/>
          </a:prstGeom>
          <a:noFill/>
          <a:ln w="9525">
            <a:noFill/>
            <a:miter lim="800000"/>
            <a:headEnd/>
            <a:tailEnd/>
          </a:ln>
        </p:spPr>
      </p:pic>
    </p:spTree>
  </p:cSld>
  <p:clrMapOvr>
    <a:masterClrMapping/>
  </p:clrMapOvr>
  <p:transition spd="med">
    <p:cut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FF0000"/>
                </a:solidFill>
              </a:rPr>
              <a:t>Sunumumuzda Nelerden Bahsedilecek</a:t>
            </a:r>
            <a:endParaRPr lang="tr-TR" b="1" dirty="0">
              <a:solidFill>
                <a:srgbClr val="FF0000"/>
              </a:solidFill>
            </a:endParaRPr>
          </a:p>
        </p:txBody>
      </p:sp>
      <p:sp>
        <p:nvSpPr>
          <p:cNvPr id="3" name="2 İçerik Yer Tutucusu"/>
          <p:cNvSpPr>
            <a:spLocks noGrp="1"/>
          </p:cNvSpPr>
          <p:nvPr>
            <p:ph idx="1"/>
          </p:nvPr>
        </p:nvSpPr>
        <p:spPr/>
        <p:txBody>
          <a:bodyPr/>
          <a:lstStyle/>
          <a:p>
            <a:r>
              <a:rPr lang="tr-TR" dirty="0" smtClean="0"/>
              <a:t>Açık Bilim ve Açık Erişim Çalışmaları,</a:t>
            </a:r>
          </a:p>
          <a:p>
            <a:r>
              <a:rPr lang="tr-TR" dirty="0" smtClean="0"/>
              <a:t>Üniversitemiz Akademik Arşiv Sistemi (</a:t>
            </a:r>
            <a:r>
              <a:rPr lang="tr-TR" dirty="0" err="1" smtClean="0"/>
              <a:t>Dspace</a:t>
            </a:r>
            <a:r>
              <a:rPr lang="tr-TR" dirty="0" smtClean="0"/>
              <a:t>),</a:t>
            </a:r>
          </a:p>
          <a:p>
            <a:r>
              <a:rPr lang="tr-TR" dirty="0" smtClean="0"/>
              <a:t>Telif Hakları,</a:t>
            </a:r>
          </a:p>
          <a:p>
            <a:r>
              <a:rPr lang="tr-TR" dirty="0" smtClean="0"/>
              <a:t>Bilimsel Araştırma </a:t>
            </a:r>
            <a:r>
              <a:rPr lang="tr-TR" dirty="0" smtClean="0"/>
              <a:t>Yöntemleri (Literatür Tarama)…</a:t>
            </a:r>
            <a:r>
              <a:rPr lang="tr-TR" dirty="0" smtClean="0"/>
              <a:t/>
            </a:r>
            <a:br>
              <a:rPr lang="tr-TR" dirty="0" smtClean="0"/>
            </a:br>
            <a:endParaRPr lang="tr-TR"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3</a:t>
            </a:fld>
            <a:endParaRPr lang="tr-TR"/>
          </a:p>
        </p:txBody>
      </p:sp>
    </p:spTree>
  </p:cSld>
  <p:clrMapOvr>
    <a:masterClrMapping/>
  </p:clrMapOvr>
  <p:transition spd="med">
    <p:cut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accent5">
                    <a:lumMod val="75000"/>
                  </a:schemeClr>
                </a:solidFill>
              </a:rPr>
              <a:t>Açık Arşiv Sistemleri Ne Sağlar?</a:t>
            </a:r>
            <a:endParaRPr lang="tr-TR" b="1" dirty="0">
              <a:solidFill>
                <a:schemeClr val="accent5">
                  <a:lumMod val="75000"/>
                </a:schemeClr>
              </a:solidFill>
            </a:endParaRPr>
          </a:p>
        </p:txBody>
      </p:sp>
      <p:sp>
        <p:nvSpPr>
          <p:cNvPr id="3" name="2 İçerik Yer Tutucusu"/>
          <p:cNvSpPr>
            <a:spLocks noGrp="1"/>
          </p:cNvSpPr>
          <p:nvPr>
            <p:ph idx="1"/>
          </p:nvPr>
        </p:nvSpPr>
        <p:spPr/>
        <p:txBody>
          <a:bodyPr/>
          <a:lstStyle/>
          <a:p>
            <a:r>
              <a:rPr lang="tr-TR" sz="2800" dirty="0" smtClean="0"/>
              <a:t>Bilginin </a:t>
            </a:r>
            <a:r>
              <a:rPr lang="tr-TR" sz="2800" b="1" dirty="0" smtClean="0"/>
              <a:t>daha hızlı</a:t>
            </a:r>
            <a:r>
              <a:rPr lang="tr-TR" sz="2800" dirty="0" smtClean="0"/>
              <a:t> ve </a:t>
            </a:r>
            <a:r>
              <a:rPr lang="tr-TR" sz="2800" b="1" dirty="0" smtClean="0"/>
              <a:t>daha çok kişiye</a:t>
            </a:r>
            <a:r>
              <a:rPr lang="tr-TR" sz="2800" dirty="0" smtClean="0"/>
              <a:t> kolayca ulaştırılmasını, yeni çalışmalar için kaynaklara </a:t>
            </a:r>
            <a:r>
              <a:rPr lang="tr-TR" sz="2800" b="1" dirty="0" smtClean="0"/>
              <a:t>kolay erişim</a:t>
            </a:r>
            <a:r>
              <a:rPr lang="tr-TR" sz="2800" dirty="0" smtClean="0"/>
              <a:t> ayrıcalığının sağlanması, daha önce aynı konuda neler yapıldığının kolayca belirlenmesi, yayınlara </a:t>
            </a:r>
            <a:r>
              <a:rPr lang="tr-TR" sz="2800" b="1" dirty="0" smtClean="0"/>
              <a:t>daha çok atıf </a:t>
            </a:r>
            <a:r>
              <a:rPr lang="tr-TR" sz="2800" dirty="0" smtClean="0"/>
              <a:t>yapılmasının sağlamasının yanında, araştırmacıların ve kurumlarının </a:t>
            </a:r>
            <a:r>
              <a:rPr lang="tr-TR" sz="2800" b="1" dirty="0" smtClean="0"/>
              <a:t>saygınlıklarının artmasını </a:t>
            </a:r>
            <a:r>
              <a:rPr lang="tr-TR" sz="2800" dirty="0" smtClean="0"/>
              <a:t>sağlar.</a:t>
            </a:r>
          </a:p>
          <a:p>
            <a:r>
              <a:rPr lang="tr-TR" sz="2800" dirty="0" smtClean="0"/>
              <a:t>Kurumun </a:t>
            </a:r>
            <a:r>
              <a:rPr lang="tr-TR" sz="2800" b="1" dirty="0" smtClean="0"/>
              <a:t>entelektüel mirasını toplama</a:t>
            </a:r>
            <a:r>
              <a:rPr lang="tr-TR" sz="2800" dirty="0" smtClean="0"/>
              <a:t>, uzun dönem saklama işlevini yerine getirir ve </a:t>
            </a:r>
            <a:r>
              <a:rPr lang="tr-TR" sz="2800" b="1" dirty="0" smtClean="0"/>
              <a:t>geniş kitlelerin erişimine imkan </a:t>
            </a:r>
            <a:r>
              <a:rPr lang="tr-TR" sz="2800" dirty="0" smtClean="0"/>
              <a:t>sağlayacak biçimde yapılandırılır.</a:t>
            </a:r>
          </a:p>
          <a:p>
            <a:endParaRPr lang="tr-TR" sz="2400"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4</a:t>
            </a:fld>
            <a:endParaRPr lang="tr-TR"/>
          </a:p>
        </p:txBody>
      </p:sp>
    </p:spTree>
  </p:cSld>
  <p:clrMapOvr>
    <a:masterClrMapping/>
  </p:clrMapOvr>
  <p:transition spd="med">
    <p:cut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accent5">
                    <a:lumMod val="75000"/>
                  </a:schemeClr>
                </a:solidFill>
              </a:rPr>
              <a:t>Akademik Arşiv Nedir?</a:t>
            </a:r>
            <a:endParaRPr lang="tr-TR" dirty="0">
              <a:solidFill>
                <a:schemeClr val="accent5">
                  <a:lumMod val="75000"/>
                </a:schemeClr>
              </a:solidFill>
            </a:endParaRPr>
          </a:p>
        </p:txBody>
      </p:sp>
      <p:sp>
        <p:nvSpPr>
          <p:cNvPr id="3" name="2 İçerik Yer Tutucusu"/>
          <p:cNvSpPr>
            <a:spLocks noGrp="1"/>
          </p:cNvSpPr>
          <p:nvPr>
            <p:ph idx="1"/>
          </p:nvPr>
        </p:nvSpPr>
        <p:spPr/>
        <p:txBody>
          <a:bodyPr/>
          <a:lstStyle/>
          <a:p>
            <a:r>
              <a:rPr lang="tr-TR" dirty="0" smtClean="0"/>
              <a:t>Bağlı oldukları kurumun entelektüel birikimini </a:t>
            </a:r>
            <a:r>
              <a:rPr lang="tr-TR" b="1" dirty="0" smtClean="0"/>
              <a:t>uygun ortamlarda</a:t>
            </a:r>
            <a:r>
              <a:rPr lang="tr-TR" dirty="0" smtClean="0"/>
              <a:t> bir araya toplayan, saklayan, koruyan ve erişimini sağlayan hizmetler bütünüdür.</a:t>
            </a:r>
            <a:endParaRPr lang="tr-TR"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5</a:t>
            </a:fld>
            <a:endParaRPr lang="tr-TR"/>
          </a:p>
        </p:txBody>
      </p:sp>
    </p:spTree>
  </p:cSld>
  <p:clrMapOvr>
    <a:masterClrMapping/>
  </p:clrMapOvr>
  <p:transition spd="med">
    <p:cut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accent5">
                    <a:lumMod val="75000"/>
                  </a:schemeClr>
                </a:solidFill>
              </a:rPr>
              <a:t>Akademik Arşiv'in Amacı Nedir?</a:t>
            </a:r>
            <a:endParaRPr lang="tr-TR" dirty="0">
              <a:solidFill>
                <a:schemeClr val="accent5">
                  <a:lumMod val="75000"/>
                </a:schemeClr>
              </a:solidFill>
            </a:endParaRPr>
          </a:p>
        </p:txBody>
      </p:sp>
      <p:sp>
        <p:nvSpPr>
          <p:cNvPr id="3" name="2 İçerik Yer Tutucusu"/>
          <p:cNvSpPr>
            <a:spLocks noGrp="1"/>
          </p:cNvSpPr>
          <p:nvPr>
            <p:ph idx="1"/>
          </p:nvPr>
        </p:nvSpPr>
        <p:spPr/>
        <p:txBody>
          <a:bodyPr/>
          <a:lstStyle/>
          <a:p>
            <a:r>
              <a:rPr lang="tr-TR" sz="2800" dirty="0" smtClean="0"/>
              <a:t>Üniversite'nin entelektüel birikimini bir araya toplayarak bir kurumsal akademik arşiv sistemi oluşturmayı ve içeriğini </a:t>
            </a:r>
            <a:r>
              <a:rPr lang="tr-TR" sz="2800" b="1" dirty="0" smtClean="0"/>
              <a:t>telif haklarına uygun olarak uluslararası standartlarda erişime </a:t>
            </a:r>
            <a:r>
              <a:rPr lang="tr-TR" sz="2800" dirty="0" smtClean="0"/>
              <a:t>sunmayı amaçlamaktadır. </a:t>
            </a:r>
          </a:p>
          <a:p>
            <a:r>
              <a:rPr lang="tr-TR" sz="2800" b="1" dirty="0" smtClean="0"/>
              <a:t>Bilginin yayılmasını kısıtlayan sorunların giderilmesi</a:t>
            </a:r>
            <a:r>
              <a:rPr lang="tr-TR" sz="2800" dirty="0" smtClean="0"/>
              <a:t>, bilgi teknolojisinin imkanlarından yararlanarak yeni bir sistem oluşturulması, </a:t>
            </a:r>
            <a:r>
              <a:rPr lang="tr-TR" sz="2800" b="1" dirty="0" smtClean="0"/>
              <a:t>Üniversite’nin ve çalışanlarının daha iyi tanınmasının</a:t>
            </a:r>
            <a:r>
              <a:rPr lang="tr-TR" sz="2800" dirty="0" smtClean="0"/>
              <a:t> sağlanması ve dolayısıyla saygınlığının artırılmasıdır.</a:t>
            </a:r>
            <a:endParaRPr lang="tr-TR" sz="2800"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6</a:t>
            </a:fld>
            <a:endParaRPr lang="tr-TR"/>
          </a:p>
        </p:txBody>
      </p:sp>
    </p:spTree>
  </p:cSld>
  <p:clrMapOvr>
    <a:masterClrMapping/>
  </p:clrMapOvr>
  <p:transition spd="med">
    <p:cut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4000" b="1" dirty="0" smtClean="0">
                <a:solidFill>
                  <a:schemeClr val="accent5">
                    <a:lumMod val="75000"/>
                  </a:schemeClr>
                </a:solidFill>
              </a:rPr>
              <a:t>Akademik Arşiv'in Yararları Nelerdir?</a:t>
            </a:r>
            <a:endParaRPr lang="tr-TR" sz="4000" dirty="0">
              <a:solidFill>
                <a:schemeClr val="accent5">
                  <a:lumMod val="75000"/>
                </a:schemeClr>
              </a:solidFill>
            </a:endParaRPr>
          </a:p>
        </p:txBody>
      </p:sp>
      <p:sp>
        <p:nvSpPr>
          <p:cNvPr id="3" name="2 İçerik Yer Tutucusu"/>
          <p:cNvSpPr>
            <a:spLocks noGrp="1"/>
          </p:cNvSpPr>
          <p:nvPr>
            <p:ph idx="1"/>
          </p:nvPr>
        </p:nvSpPr>
        <p:spPr>
          <a:xfrm>
            <a:off x="323528" y="1556792"/>
            <a:ext cx="8640960" cy="4525963"/>
          </a:xfrm>
        </p:spPr>
        <p:txBody>
          <a:bodyPr/>
          <a:lstStyle/>
          <a:p>
            <a:r>
              <a:rPr lang="tr-TR" sz="2800" dirty="0" smtClean="0"/>
              <a:t>Akademik Arşiv'in yararları iki başlık altında toplanabilir:</a:t>
            </a:r>
          </a:p>
          <a:p>
            <a:pPr>
              <a:buNone/>
            </a:pPr>
            <a:r>
              <a:rPr lang="tr-TR" b="1" dirty="0" smtClean="0"/>
              <a:t>	</a:t>
            </a:r>
            <a:r>
              <a:rPr lang="tr-TR" sz="2800" b="1" dirty="0" smtClean="0"/>
              <a:t>1) Kurumsal Yararları:</a:t>
            </a:r>
            <a:r>
              <a:rPr lang="tr-TR" dirty="0" smtClean="0"/>
              <a:t>  </a:t>
            </a:r>
          </a:p>
          <a:p>
            <a:pPr>
              <a:buFont typeface="Wingdings" pitchFamily="2" charset="2"/>
              <a:buChar char="ü"/>
            </a:pPr>
            <a:r>
              <a:rPr lang="tr-TR" sz="2000" dirty="0" smtClean="0"/>
              <a:t>Üniversitenin </a:t>
            </a:r>
            <a:r>
              <a:rPr lang="tr-TR" sz="2000" b="1" dirty="0" smtClean="0"/>
              <a:t>görünürlüğünü ve saygınlığını </a:t>
            </a:r>
            <a:r>
              <a:rPr lang="tr-TR" sz="2000" dirty="0" smtClean="0"/>
              <a:t>artırır.</a:t>
            </a:r>
          </a:p>
          <a:p>
            <a:pPr lvl="0">
              <a:buFont typeface="Wingdings" pitchFamily="2" charset="2"/>
              <a:buChar char="ü"/>
            </a:pPr>
            <a:r>
              <a:rPr lang="tr-TR" sz="2000" dirty="0" smtClean="0"/>
              <a:t>Üniversitenin desteklediği çeşitli tanıtım ve araştırma sonuçlarına </a:t>
            </a:r>
            <a:r>
              <a:rPr lang="tr-TR" sz="2000" b="1" dirty="0" smtClean="0"/>
              <a:t>erişim sınırlamasını ortadan kaldırır</a:t>
            </a:r>
            <a:r>
              <a:rPr lang="tr-TR" sz="2000" dirty="0" smtClean="0"/>
              <a:t>.</a:t>
            </a:r>
          </a:p>
          <a:p>
            <a:pPr>
              <a:buFont typeface="Wingdings" pitchFamily="2" charset="2"/>
              <a:buChar char="ü"/>
            </a:pPr>
            <a:r>
              <a:rPr lang="tr-TR" sz="2000" dirty="0" smtClean="0"/>
              <a:t>Üniversitenin desteklediği araştırmaları </a:t>
            </a:r>
            <a:r>
              <a:rPr lang="tr-TR" sz="2000" b="1" dirty="0" smtClean="0"/>
              <a:t>tekrar ücret ödeyerek ticari kaynaklardan satın almasını önler.</a:t>
            </a:r>
          </a:p>
          <a:p>
            <a:pPr lvl="0">
              <a:buNone/>
            </a:pPr>
            <a:endParaRPr lang="tr-TR" sz="2000" dirty="0" smtClean="0"/>
          </a:p>
          <a:p>
            <a:pPr lvl="0">
              <a:buNone/>
            </a:pPr>
            <a:endParaRPr lang="tr-TR" sz="2000" dirty="0" smtClean="0"/>
          </a:p>
          <a:p>
            <a:pPr>
              <a:buNone/>
            </a:pPr>
            <a:endParaRPr lang="tr-TR"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7</a:t>
            </a:fld>
            <a:endParaRPr lang="tr-TR"/>
          </a:p>
        </p:txBody>
      </p:sp>
    </p:spTree>
  </p:cSld>
  <p:clrMapOvr>
    <a:masterClrMapping/>
  </p:clrMapOvr>
  <p:transition spd="med">
    <p:cut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36712"/>
            <a:ext cx="8229600" cy="5289451"/>
          </a:xfrm>
        </p:spPr>
        <p:txBody>
          <a:bodyPr/>
          <a:lstStyle/>
          <a:p>
            <a:r>
              <a:rPr lang="tr-TR" b="1" dirty="0" smtClean="0"/>
              <a:t>2) Bireysel Yararları:</a:t>
            </a:r>
          </a:p>
          <a:p>
            <a:pPr>
              <a:buNone/>
            </a:pPr>
            <a:endParaRPr lang="tr-TR" b="1" dirty="0" smtClean="0"/>
          </a:p>
          <a:p>
            <a:pPr lvl="0">
              <a:buFont typeface="Wingdings" pitchFamily="2" charset="2"/>
              <a:buChar char="ü"/>
            </a:pPr>
            <a:r>
              <a:rPr lang="tr-TR" sz="2400" dirty="0" smtClean="0"/>
              <a:t>İnternet sayesinde araştırma sonuçlarına </a:t>
            </a:r>
            <a:r>
              <a:rPr lang="tr-TR" sz="2400" b="1" dirty="0" smtClean="0"/>
              <a:t>ücretsiz ve hızlı erişim sağlar</a:t>
            </a:r>
            <a:r>
              <a:rPr lang="tr-TR" sz="2400" dirty="0" smtClean="0"/>
              <a:t>.</a:t>
            </a:r>
          </a:p>
          <a:p>
            <a:pPr lvl="0">
              <a:buFont typeface="Wingdings" pitchFamily="2" charset="2"/>
              <a:buChar char="ü"/>
            </a:pPr>
            <a:r>
              <a:rPr lang="tr-TR" sz="2400" dirty="0" smtClean="0"/>
              <a:t>Bilgi kaynaklarının daha geniş kitlelere ulaşmasını sağlayarak </a:t>
            </a:r>
            <a:r>
              <a:rPr lang="tr-TR" sz="2400" b="1" dirty="0" smtClean="0"/>
              <a:t>araştırmanın etkisini artırır</a:t>
            </a:r>
            <a:r>
              <a:rPr lang="tr-TR" sz="2400" dirty="0" smtClean="0"/>
              <a:t>.</a:t>
            </a:r>
          </a:p>
          <a:p>
            <a:pPr lvl="0">
              <a:buFont typeface="Wingdings" pitchFamily="2" charset="2"/>
              <a:buChar char="ü"/>
            </a:pPr>
            <a:r>
              <a:rPr lang="tr-TR" sz="2400" dirty="0" smtClean="0"/>
              <a:t>Bilgi kaynaklarının başka </a:t>
            </a:r>
            <a:r>
              <a:rPr lang="tr-TR" sz="2400" b="1" dirty="0" smtClean="0"/>
              <a:t>araştırmalara temel </a:t>
            </a:r>
            <a:r>
              <a:rPr lang="tr-TR" sz="2400" dirty="0" smtClean="0"/>
              <a:t>oluşturmasına aracılık eder.</a:t>
            </a:r>
          </a:p>
          <a:p>
            <a:pPr lvl="0">
              <a:buFont typeface="Wingdings" pitchFamily="2" charset="2"/>
              <a:buChar char="ü"/>
            </a:pPr>
            <a:r>
              <a:rPr lang="tr-TR" sz="2400" dirty="0" smtClean="0"/>
              <a:t>Araştırmaların </a:t>
            </a:r>
            <a:r>
              <a:rPr lang="tr-TR" sz="2400" b="1" dirty="0" smtClean="0"/>
              <a:t>tekrarını önler</a:t>
            </a:r>
            <a:r>
              <a:rPr lang="tr-TR" sz="2400" dirty="0" smtClean="0"/>
              <a:t>.</a:t>
            </a:r>
          </a:p>
          <a:p>
            <a:pPr>
              <a:buNone/>
            </a:pPr>
            <a:endParaRPr lang="tr-TR"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8</a:t>
            </a:fld>
            <a:endParaRPr lang="tr-TR"/>
          </a:p>
        </p:txBody>
      </p:sp>
    </p:spTree>
  </p:cSld>
  <p:clrMapOvr>
    <a:masterClrMapping/>
  </p:clrMapOvr>
  <p:transition spd="med">
    <p:cut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Telif Hakları </a:t>
            </a:r>
            <a:endParaRPr lang="tr-TR" dirty="0"/>
          </a:p>
        </p:txBody>
      </p:sp>
      <p:sp>
        <p:nvSpPr>
          <p:cNvPr id="3" name="2 İçerik Yer Tutucusu"/>
          <p:cNvSpPr>
            <a:spLocks noGrp="1"/>
          </p:cNvSpPr>
          <p:nvPr>
            <p:ph idx="1"/>
          </p:nvPr>
        </p:nvSpPr>
        <p:spPr/>
        <p:txBody>
          <a:bodyPr/>
          <a:lstStyle/>
          <a:p>
            <a:r>
              <a:rPr lang="tr-TR" sz="2400" dirty="0" smtClean="0"/>
              <a:t>Üniversite adresli tüm yayınların " Üniversite Kurumsal Akademik Arşiv Yönergesi" hükümleri gereğince Akademik Arşiv'de arşivlenmesi </a:t>
            </a:r>
            <a:r>
              <a:rPr lang="tr-TR" sz="2400" b="1" dirty="0" smtClean="0"/>
              <a:t>zorunludur</a:t>
            </a:r>
            <a:r>
              <a:rPr lang="tr-TR" sz="2400" dirty="0" smtClean="0"/>
              <a:t>. Arşivlenen yayınların </a:t>
            </a:r>
            <a:r>
              <a:rPr lang="tr-TR" sz="2400" dirty="0" err="1" smtClean="0"/>
              <a:t>DSpace</a:t>
            </a:r>
            <a:r>
              <a:rPr lang="tr-TR" sz="2400" dirty="0" smtClean="0"/>
              <a:t>@ üzerinden açık erişime sunulabilmesi için yazarın veya Üniversitenin, yayının </a:t>
            </a:r>
            <a:r>
              <a:rPr lang="tr-TR" sz="2400" b="1" dirty="0" smtClean="0"/>
              <a:t>telif hakkına sahip olması gerekir</a:t>
            </a:r>
            <a:r>
              <a:rPr lang="tr-TR" sz="2400" dirty="0" smtClean="0"/>
              <a:t>. Akademik Arşiv'de arşivlendiği halde telif hakkı üçüncü kişi veya kurumlarda olan yayınların </a:t>
            </a:r>
            <a:r>
              <a:rPr lang="tr-TR" sz="2400" b="1" dirty="0" smtClean="0"/>
              <a:t>tam metinleri açık erişime kapalı tutulur</a:t>
            </a:r>
            <a:r>
              <a:rPr lang="tr-TR" sz="2400" dirty="0" smtClean="0"/>
              <a:t>. Ancak araştırmacıların sistem üzerinden yayının yazarına istek göndermesi sağlanır.</a:t>
            </a:r>
          </a:p>
          <a:p>
            <a:endParaRPr lang="tr-TR"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9</a:t>
            </a:fld>
            <a:endParaRPr lang="tr-TR"/>
          </a:p>
        </p:txBody>
      </p:sp>
    </p:spTree>
  </p:cSld>
  <p:clrMapOvr>
    <a:masterClrMapping/>
  </p:clrMapOvr>
  <p:transition spd="med">
    <p:cut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32656"/>
            <a:ext cx="8229600" cy="5793507"/>
          </a:xfrm>
        </p:spPr>
        <p:txBody>
          <a:bodyPr/>
          <a:lstStyle/>
          <a:p>
            <a:r>
              <a:rPr lang="tr-TR" sz="2400" dirty="0" smtClean="0"/>
              <a:t>Yazarın ön baskı çalışmasını arşivlemek için izin isteme gereksinimi yoktur; çünkü telif hakkı sahibi kendisidir. Yazar, daha önce yayınlanmış çalışmasının bir kopyasını arşivlemek isterse telif hakkı sahibinin izni gerekir. Arşivlenecek çalışma, yayınlanacak </a:t>
            </a:r>
            <a:r>
              <a:rPr lang="tr-TR" sz="2400" b="1" dirty="0" smtClean="0"/>
              <a:t>son baskı olmadığı sürece, telif hakkı ihlali söz konusu değildir.</a:t>
            </a:r>
          </a:p>
          <a:p>
            <a:r>
              <a:rPr lang="tr-TR" sz="2400" dirty="0" smtClean="0"/>
              <a:t>Kişisel arşivlemeye izin veren yayıncıların politikaları </a:t>
            </a:r>
            <a:r>
              <a:rPr lang="tr-TR" sz="2400" u="sng" dirty="0" err="1" smtClean="0">
                <a:hlinkClick r:id="rId2"/>
              </a:rPr>
              <a:t>Sherpa</a:t>
            </a:r>
            <a:r>
              <a:rPr lang="tr-TR" sz="2400" u="sng" dirty="0" smtClean="0">
                <a:hlinkClick r:id="rId2"/>
              </a:rPr>
              <a:t>/Romeo</a:t>
            </a:r>
            <a:r>
              <a:rPr lang="tr-TR" sz="2400" dirty="0" smtClean="0"/>
              <a:t> (</a:t>
            </a:r>
            <a:r>
              <a:rPr lang="tr-TR" sz="2400" u="sng" dirty="0" smtClean="0">
                <a:hlinkClick r:id="rId3"/>
              </a:rPr>
              <a:t>http://sherpa.ac.uk/romeo/index.php</a:t>
            </a:r>
            <a:r>
              <a:rPr lang="tr-TR" sz="2400" dirty="0" smtClean="0"/>
              <a:t>) adresinden detaylı olarak incelenebilmektedir.</a:t>
            </a:r>
          </a:p>
          <a:p>
            <a:endParaRPr lang="tr-TR" sz="2400"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10</a:t>
            </a:fld>
            <a:endParaRPr lang="tr-TR"/>
          </a:p>
        </p:txBody>
      </p:sp>
    </p:spTree>
  </p:cSld>
  <p:clrMapOvr>
    <a:masterClrMapping/>
  </p:clrMapOvr>
  <p:transition spd="med">
    <p:cut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3600" b="1" dirty="0" smtClean="0"/>
              <a:t>Yayıncı Politikaları ve Açık Erişim Renkleri</a:t>
            </a:r>
            <a:endParaRPr lang="tr-TR" sz="3600" dirty="0"/>
          </a:p>
        </p:txBody>
      </p:sp>
      <p:sp>
        <p:nvSpPr>
          <p:cNvPr id="3" name="2 İçerik Yer Tutucusu"/>
          <p:cNvSpPr>
            <a:spLocks noGrp="1"/>
          </p:cNvSpPr>
          <p:nvPr>
            <p:ph idx="1"/>
          </p:nvPr>
        </p:nvSpPr>
        <p:spPr/>
        <p:txBody>
          <a:bodyPr/>
          <a:lstStyle/>
          <a:p>
            <a:r>
              <a:rPr lang="tr-TR" sz="2400" dirty="0" smtClean="0">
                <a:hlinkClick r:id="rId2"/>
              </a:rPr>
              <a:t>SHERPA</a:t>
            </a:r>
            <a:r>
              <a:rPr lang="tr-TR" sz="2400" dirty="0" smtClean="0"/>
              <a:t>; </a:t>
            </a:r>
            <a:r>
              <a:rPr lang="tr-TR" sz="2400" dirty="0" err="1" smtClean="0">
                <a:hlinkClick r:id="rId2"/>
              </a:rPr>
              <a:t>RoMEO</a:t>
            </a:r>
            <a:r>
              <a:rPr lang="tr-TR" sz="2400" dirty="0" smtClean="0"/>
              <a:t> servisi ile dünya çapında yayıncıların telif hakkı ve </a:t>
            </a:r>
            <a:r>
              <a:rPr lang="tr-TR" sz="2400" b="1" dirty="0" smtClean="0"/>
              <a:t>arşivleme politikalarını</a:t>
            </a:r>
            <a:r>
              <a:rPr lang="tr-TR" sz="2400" dirty="0" smtClean="0"/>
              <a:t>, </a:t>
            </a:r>
            <a:r>
              <a:rPr lang="tr-TR" sz="2400" dirty="0" smtClean="0">
                <a:hlinkClick r:id="rId3"/>
              </a:rPr>
              <a:t>JULIET</a:t>
            </a:r>
            <a:r>
              <a:rPr lang="tr-TR" sz="2400" dirty="0" smtClean="0"/>
              <a:t> servisi ile araştırmalara fon desteği sağlayan kurumların politikalarını, </a:t>
            </a:r>
            <a:r>
              <a:rPr lang="tr-TR" sz="2400" dirty="0" err="1" smtClean="0">
                <a:hlinkClick r:id="rId4"/>
              </a:rPr>
              <a:t>OpenDOAR</a:t>
            </a:r>
            <a:r>
              <a:rPr lang="tr-TR" sz="2400" dirty="0" smtClean="0"/>
              <a:t> servisi ile açık erişime alt yapı sağlayan kurumsal akademik arşivlerin listesini derleyen bir girişimdir. Farklı servisleri de bulunan </a:t>
            </a:r>
            <a:r>
              <a:rPr lang="tr-TR" sz="2400" dirty="0" smtClean="0">
                <a:hlinkClick r:id="rId2"/>
              </a:rPr>
              <a:t>SHERPA</a:t>
            </a:r>
            <a:r>
              <a:rPr lang="tr-TR" sz="2400" dirty="0" smtClean="0"/>
              <a:t>, yayıncıların politikalarını analiz eder, arşivleme izinleri ve yayınlama koşulları konusunda yazarlara ve kurumlara Açık Erişim politikaları konusunda rehberlik eder.</a:t>
            </a:r>
          </a:p>
          <a:p>
            <a:endParaRPr lang="tr-TR"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11</a:t>
            </a:fld>
            <a:endParaRPr lang="tr-TR"/>
          </a:p>
        </p:txBody>
      </p:sp>
    </p:spTree>
  </p:cSld>
  <p:clrMapOvr>
    <a:masterClrMapping/>
  </p:clrMapOvr>
  <p:transition spd="med">
    <p:cut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2400" dirty="0" smtClean="0">
                <a:hlinkClick r:id="rId2"/>
              </a:rPr>
              <a:t>SHERPA</a:t>
            </a:r>
            <a:r>
              <a:rPr lang="tr-TR" sz="2400" dirty="0" smtClean="0"/>
              <a:t>, </a:t>
            </a:r>
            <a:r>
              <a:rPr lang="tr-TR" sz="2400" dirty="0" err="1" smtClean="0">
                <a:hlinkClick r:id="rId3"/>
              </a:rPr>
              <a:t>RoMEO</a:t>
            </a:r>
            <a:r>
              <a:rPr lang="tr-TR" sz="2400" dirty="0" smtClean="0"/>
              <a:t> servisi yayıncıların arşivleme politikasını dört farklı renk ile belirlemiştir. Bu dört rengin temsil ettiği politikalar şu şekildedir:</a:t>
            </a:r>
            <a:endParaRPr lang="tr-TR" sz="2400" dirty="0"/>
          </a:p>
        </p:txBody>
      </p:sp>
      <p:sp>
        <p:nvSpPr>
          <p:cNvPr id="3" name="2 İçerik Yer Tutucusu"/>
          <p:cNvSpPr>
            <a:spLocks noGrp="1"/>
          </p:cNvSpPr>
          <p:nvPr>
            <p:ph idx="1"/>
          </p:nvPr>
        </p:nvSpPr>
        <p:spPr/>
        <p:txBody>
          <a:bodyPr/>
          <a:lstStyle/>
          <a:p>
            <a:pPr lvl="0">
              <a:buNone/>
            </a:pPr>
            <a:r>
              <a:rPr lang="tr-TR" sz="2400" dirty="0" smtClean="0"/>
              <a:t>			Yayıncı sürümünün (PDF) ön baskısı ve son baskısı arşivlenebilir.</a:t>
            </a:r>
          </a:p>
          <a:p>
            <a:pPr lvl="0">
              <a:buNone/>
            </a:pPr>
            <a:r>
              <a:rPr lang="tr-TR" sz="2400" dirty="0" smtClean="0"/>
              <a:t>			Yayıncı sürümünün (PDF) son baskısı arşivlenebilir (Ör. Hakem değerlendirmesinden geçmiş son sürüm).</a:t>
            </a:r>
          </a:p>
          <a:p>
            <a:pPr lvl="0">
              <a:buNone/>
            </a:pPr>
            <a:r>
              <a:rPr lang="tr-TR" sz="2400" dirty="0" smtClean="0"/>
              <a:t>			Yayıncıya gönderilmiş ilk sürüm arşivlenebilir Ör: (hakeme gönderilmeden önceki kopya).</a:t>
            </a:r>
          </a:p>
          <a:p>
            <a:pPr lvl="0">
              <a:buNone/>
            </a:pPr>
            <a:r>
              <a:rPr lang="tr-TR" sz="2400" dirty="0" smtClean="0"/>
              <a:t>			Arşivlemeye izin verilmez.</a:t>
            </a:r>
          </a:p>
          <a:p>
            <a:endParaRPr lang="tr-TR"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12</a:t>
            </a:fld>
            <a:endParaRPr lang="tr-TR"/>
          </a:p>
        </p:txBody>
      </p:sp>
      <p:pic>
        <p:nvPicPr>
          <p:cNvPr id="5" name="4 Resim" descr="http://earsiv.ebyu.edu.tr/dokumanlar/images/yesil.png"/>
          <p:cNvPicPr/>
          <p:nvPr/>
        </p:nvPicPr>
        <p:blipFill>
          <a:blip r:embed="rId4" cstate="print"/>
          <a:srcRect/>
          <a:stretch>
            <a:fillRect/>
          </a:stretch>
        </p:blipFill>
        <p:spPr bwMode="auto">
          <a:xfrm>
            <a:off x="1115616" y="1556792"/>
            <a:ext cx="936104" cy="475104"/>
          </a:xfrm>
          <a:prstGeom prst="rect">
            <a:avLst/>
          </a:prstGeom>
          <a:noFill/>
          <a:ln w="9525">
            <a:noFill/>
            <a:miter lim="800000"/>
            <a:headEnd/>
            <a:tailEnd/>
          </a:ln>
        </p:spPr>
      </p:pic>
      <p:pic>
        <p:nvPicPr>
          <p:cNvPr id="6" name="5 Resim" descr="http://earsiv.ebyu.edu.tr/dokumanlar/images/mavi.png"/>
          <p:cNvPicPr/>
          <p:nvPr/>
        </p:nvPicPr>
        <p:blipFill>
          <a:blip r:embed="rId5" cstate="print"/>
          <a:srcRect/>
          <a:stretch>
            <a:fillRect/>
          </a:stretch>
        </p:blipFill>
        <p:spPr bwMode="auto">
          <a:xfrm>
            <a:off x="1043608" y="2348880"/>
            <a:ext cx="1080120" cy="504056"/>
          </a:xfrm>
          <a:prstGeom prst="rect">
            <a:avLst/>
          </a:prstGeom>
          <a:noFill/>
          <a:ln w="9525">
            <a:noFill/>
            <a:miter lim="800000"/>
            <a:headEnd/>
            <a:tailEnd/>
          </a:ln>
        </p:spPr>
      </p:pic>
      <p:pic>
        <p:nvPicPr>
          <p:cNvPr id="7" name="6 Resim" descr="http://earsiv.ebyu.edu.tr/dokumanlar/images/sari.png"/>
          <p:cNvPicPr/>
          <p:nvPr/>
        </p:nvPicPr>
        <p:blipFill>
          <a:blip r:embed="rId6" cstate="print"/>
          <a:srcRect/>
          <a:stretch>
            <a:fillRect/>
          </a:stretch>
        </p:blipFill>
        <p:spPr bwMode="auto">
          <a:xfrm>
            <a:off x="1043608" y="3140968"/>
            <a:ext cx="1080120" cy="504056"/>
          </a:xfrm>
          <a:prstGeom prst="rect">
            <a:avLst/>
          </a:prstGeom>
          <a:noFill/>
          <a:ln w="9525">
            <a:noFill/>
            <a:miter lim="800000"/>
            <a:headEnd/>
            <a:tailEnd/>
          </a:ln>
        </p:spPr>
      </p:pic>
      <p:pic>
        <p:nvPicPr>
          <p:cNvPr id="8" name="7 Resim" descr="http://earsiv.ebyu.edu.tr/dokumanlar/images/beyaz.png"/>
          <p:cNvPicPr/>
          <p:nvPr/>
        </p:nvPicPr>
        <p:blipFill>
          <a:blip r:embed="rId7" cstate="print"/>
          <a:srcRect/>
          <a:stretch>
            <a:fillRect/>
          </a:stretch>
        </p:blipFill>
        <p:spPr bwMode="auto">
          <a:xfrm>
            <a:off x="1043608" y="4005064"/>
            <a:ext cx="1080120" cy="504056"/>
          </a:xfrm>
          <a:prstGeom prst="rect">
            <a:avLst/>
          </a:prstGeom>
          <a:noFill/>
          <a:ln w="9525">
            <a:noFill/>
            <a:miter lim="800000"/>
            <a:headEnd/>
            <a:tailEnd/>
          </a:ln>
        </p:spPr>
      </p:pic>
    </p:spTree>
  </p:cSld>
  <p:clrMapOvr>
    <a:masterClrMapping/>
  </p:clrMapOvr>
  <p:transition spd="med">
    <p:cut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Creative</a:t>
            </a:r>
            <a:r>
              <a:rPr lang="tr-TR" b="1" dirty="0" smtClean="0"/>
              <a:t> </a:t>
            </a:r>
            <a:r>
              <a:rPr lang="tr-TR" b="1" dirty="0" err="1" smtClean="0"/>
              <a:t>Commons</a:t>
            </a:r>
            <a:r>
              <a:rPr lang="tr-TR" b="1" dirty="0" smtClean="0"/>
              <a:t> lisansı</a:t>
            </a:r>
            <a:endParaRPr lang="tr-TR" b="1" dirty="0"/>
          </a:p>
        </p:txBody>
      </p:sp>
      <p:sp>
        <p:nvSpPr>
          <p:cNvPr id="3" name="2 İçerik Yer Tutucusu"/>
          <p:cNvSpPr>
            <a:spLocks noGrp="1"/>
          </p:cNvSpPr>
          <p:nvPr>
            <p:ph idx="1"/>
          </p:nvPr>
        </p:nvSpPr>
        <p:spPr/>
        <p:txBody>
          <a:bodyPr/>
          <a:lstStyle/>
          <a:p>
            <a:r>
              <a:rPr lang="tr-TR" sz="2400" u="sng" dirty="0" smtClean="0">
                <a:hlinkClick r:id="rId2" tooltip="Telif hakkı"/>
              </a:rPr>
              <a:t>Telif hakkı</a:t>
            </a:r>
            <a:r>
              <a:rPr lang="tr-TR" sz="2400" dirty="0" smtClean="0"/>
              <a:t> bulunan bir eserin veya çalışmanın ücretsiz olarak dağıtılmasını sağlayan bir çeşit </a:t>
            </a:r>
            <a:r>
              <a:rPr lang="tr-TR" sz="2400" u="sng" dirty="0" smtClean="0">
                <a:hlinkClick r:id="rId3" tooltip="Kamu telif hakkı lisansı (sayfa mevcut değil)"/>
              </a:rPr>
              <a:t>kamu telif hakkı lisansı</a:t>
            </a:r>
            <a:r>
              <a:rPr lang="tr-TR" sz="2400" dirty="0" smtClean="0"/>
              <a:t>. Bir yazar oluşturduğu eseri kullanılması için paylaşmak veya üzerinde değişiklikler yapma hakkını vermek istediğinde CC lisansı kullanır. Örneğin CC lisansı X isimli yazarın eserlerinin kullanımı konusunda bir esneklik sağlar. Dağıtım için yazar tarafından belirtilen izin koşullarına (örneğin; kendi çalışmalarınız için yalnızca ticari olmayan kullanımlara izin verebilirsiniz) uyulduğu sürece, eser hakkında telif hakkı için endişelenmeye gerek kalmaz.</a:t>
            </a:r>
            <a:endParaRPr lang="tr-TR" sz="2400"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13</a:t>
            </a:fld>
            <a:endParaRPr lang="tr-TR"/>
          </a:p>
        </p:txBody>
      </p:sp>
    </p:spTree>
  </p:cSld>
  <p:clrMapOvr>
    <a:masterClrMapping/>
  </p:clrMapOvr>
  <p:transition spd="med">
    <p:cut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32656"/>
            <a:ext cx="8229600" cy="5793507"/>
          </a:xfrm>
        </p:spPr>
        <p:txBody>
          <a:bodyPr/>
          <a:lstStyle/>
          <a:p>
            <a:r>
              <a:rPr lang="tr-TR" sz="2400" dirty="0" err="1" smtClean="0"/>
              <a:t>Creative</a:t>
            </a:r>
            <a:r>
              <a:rPr lang="tr-TR" sz="2400" dirty="0" smtClean="0"/>
              <a:t> </a:t>
            </a:r>
            <a:r>
              <a:rPr lang="tr-TR" sz="2400" dirty="0" err="1" smtClean="0"/>
              <a:t>Commons</a:t>
            </a:r>
            <a:r>
              <a:rPr lang="tr-TR" sz="2400" dirty="0" smtClean="0"/>
              <a:t> lisansı ile lisanslanan eserlere, </a:t>
            </a:r>
            <a:r>
              <a:rPr lang="tr-TR" sz="2400" b="1" dirty="0" smtClean="0"/>
              <a:t>yürürlükteki telif hakları uygulanır.</a:t>
            </a:r>
            <a:r>
              <a:rPr lang="tr-TR" sz="2400" baseline="30000" dirty="0" smtClean="0"/>
              <a:t> </a:t>
            </a:r>
            <a:r>
              <a:rPr lang="tr-TR" sz="2400" dirty="0" err="1" smtClean="0"/>
              <a:t>Creative</a:t>
            </a:r>
            <a:r>
              <a:rPr lang="tr-TR" sz="2400" dirty="0" smtClean="0"/>
              <a:t> </a:t>
            </a:r>
            <a:r>
              <a:rPr lang="tr-TR" sz="2400" dirty="0" err="1" smtClean="0"/>
              <a:t>Commons</a:t>
            </a:r>
            <a:r>
              <a:rPr lang="tr-TR" sz="2400" dirty="0" smtClean="0"/>
              <a:t> lisansı, telif hakkı kapsamına giren tüm kitap, tiyatro, film, müzik, makale, fotoğraf ve internet sitelerindeki çalışmalar için uygulanabilir.</a:t>
            </a:r>
          </a:p>
          <a:p>
            <a:r>
              <a:rPr lang="tr-TR" sz="2400" dirty="0" err="1" smtClean="0"/>
              <a:t>Creative</a:t>
            </a:r>
            <a:r>
              <a:rPr lang="tr-TR" sz="2400" dirty="0" smtClean="0"/>
              <a:t> </a:t>
            </a:r>
            <a:r>
              <a:rPr lang="tr-TR" sz="2400" dirty="0" err="1" smtClean="0"/>
              <a:t>Commons</a:t>
            </a:r>
            <a:r>
              <a:rPr lang="tr-TR" sz="2400" dirty="0" smtClean="0"/>
              <a:t> lisansı uygulamaları ile materyalin adil </a:t>
            </a:r>
            <a:r>
              <a:rPr lang="tr-TR" sz="2400" b="1" dirty="0" smtClean="0"/>
              <a:t>kullanım izin hakları ya da diğer adil kullanım haklarını değiştiremez veya özel telif hakkı istisnaları ve kısıtlamalarını ihlal edemezsiniz</a:t>
            </a:r>
            <a:r>
              <a:rPr lang="tr-TR" sz="2400" dirty="0" smtClean="0"/>
              <a:t>. Bunların yanı sıra </a:t>
            </a:r>
            <a:r>
              <a:rPr lang="tr-TR" sz="2400" dirty="0" err="1" smtClean="0"/>
              <a:t>Creative</a:t>
            </a:r>
            <a:r>
              <a:rPr lang="tr-TR" sz="2400" dirty="0" smtClean="0"/>
              <a:t> </a:t>
            </a:r>
            <a:r>
              <a:rPr lang="tr-TR" sz="2400" dirty="0" err="1" smtClean="0"/>
              <a:t>Commons</a:t>
            </a:r>
            <a:r>
              <a:rPr lang="tr-TR" sz="2400" dirty="0" smtClean="0"/>
              <a:t> lisansları sınırlandırılabilir veya geri alınabilir. </a:t>
            </a:r>
            <a:r>
              <a:rPr lang="tr-TR" sz="2400" dirty="0" err="1" smtClean="0"/>
              <a:t>Creative</a:t>
            </a:r>
            <a:r>
              <a:rPr lang="tr-TR" sz="2400" dirty="0" smtClean="0"/>
              <a:t> </a:t>
            </a:r>
            <a:r>
              <a:rPr lang="tr-TR" sz="2400" dirty="0" err="1" smtClean="0"/>
              <a:t>Commons</a:t>
            </a:r>
            <a:r>
              <a:rPr lang="tr-TR" sz="2400" dirty="0" smtClean="0"/>
              <a:t> lisansıyla lisanslanmış bir materyal, kopyalandığı yerde bulunan aynı lisans ile kullanılmaya ve çalışmaya devam edilebilir.</a:t>
            </a:r>
            <a:endParaRPr lang="tr-TR" sz="2400"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14</a:t>
            </a:fld>
            <a:endParaRPr lang="tr-TR"/>
          </a:p>
        </p:txBody>
      </p:sp>
    </p:spTree>
  </p:cSld>
  <p:clrMapOvr>
    <a:masterClrMapping/>
  </p:clrMapOvr>
  <p:transition spd="med">
    <p:cut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sz="2400" b="1" dirty="0" smtClean="0"/>
              <a:t/>
            </a:r>
            <a:br>
              <a:rPr lang="tr-TR" sz="2400" b="1" dirty="0" smtClean="0"/>
            </a:br>
            <a:r>
              <a:rPr lang="tr-TR" sz="2400" b="1" dirty="0" smtClean="0"/>
              <a:t/>
            </a:r>
            <a:br>
              <a:rPr lang="tr-TR" sz="2400" b="1" dirty="0" smtClean="0"/>
            </a:br>
            <a:r>
              <a:rPr lang="tr-TR" sz="2400" b="1" dirty="0" smtClean="0"/>
              <a:t/>
            </a:r>
            <a:br>
              <a:rPr lang="tr-TR" sz="2400" b="1" dirty="0" smtClean="0"/>
            </a:br>
            <a:r>
              <a:rPr lang="tr-TR" sz="2400" b="1" dirty="0" smtClean="0"/>
              <a:t>Lisans türleri:</a:t>
            </a:r>
            <a:br>
              <a:rPr lang="tr-TR" sz="2400" b="1" dirty="0" smtClean="0"/>
            </a:br>
            <a:r>
              <a:rPr lang="tr-TR" sz="2400" dirty="0" smtClean="0"/>
              <a:t> CC lisanslarıyla genel olarak telif hakkı ile korunan esere tüm dünya çapında üzerinde herhangi bir değişiklik yapmadan ve herhangi bir ücret ödemeden tüm "temel hakların" verilmesi şeklinde işler. Bu lisans kullanımları seçilen sürüme bağlıdır ve seçilen sürümlerde her detay dört ana koşula bağlı olarak kullanılır:</a:t>
            </a:r>
            <a:endParaRPr lang="tr-TR" sz="2400" b="1"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15</a:t>
            </a:fld>
            <a:endParaRPr lang="tr-TR"/>
          </a:p>
        </p:txBody>
      </p:sp>
      <p:pic>
        <p:nvPicPr>
          <p:cNvPr id="1026" name="Picture 2"/>
          <p:cNvPicPr>
            <a:picLocks noGrp="1" noChangeAspect="1" noChangeArrowheads="1"/>
          </p:cNvPicPr>
          <p:nvPr>
            <p:ph idx="1"/>
          </p:nvPr>
        </p:nvPicPr>
        <p:blipFill>
          <a:blip r:embed="rId2" cstate="print"/>
          <a:srcRect/>
          <a:stretch>
            <a:fillRect/>
          </a:stretch>
        </p:blipFill>
        <p:spPr bwMode="auto">
          <a:xfrm>
            <a:off x="1835696" y="2492896"/>
            <a:ext cx="7060565" cy="4104456"/>
          </a:xfrm>
          <a:prstGeom prst="rect">
            <a:avLst/>
          </a:prstGeom>
          <a:noFill/>
          <a:ln w="9525">
            <a:noFill/>
            <a:miter lim="800000"/>
            <a:headEnd/>
            <a:tailEnd/>
          </a:ln>
        </p:spPr>
      </p:pic>
    </p:spTree>
  </p:cSld>
  <p:clrMapOvr>
    <a:masterClrMapping/>
  </p:clrMapOvr>
  <p:transition spd="med">
    <p:cut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2800" b="1" dirty="0" smtClean="0"/>
              <a:t>Altı lisans türü aşağıda gösterilmektedir:</a:t>
            </a:r>
            <a:endParaRPr lang="tr-TR" b="1"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16</a:t>
            </a:fld>
            <a:endParaRPr lang="tr-TR"/>
          </a:p>
        </p:txBody>
      </p:sp>
      <p:pic>
        <p:nvPicPr>
          <p:cNvPr id="5" name="Picture 2"/>
          <p:cNvPicPr>
            <a:picLocks noGrp="1" noChangeAspect="1" noChangeArrowheads="1"/>
          </p:cNvPicPr>
          <p:nvPr>
            <p:ph idx="1"/>
          </p:nvPr>
        </p:nvPicPr>
        <p:blipFill>
          <a:blip r:embed="rId2" cstate="print"/>
          <a:srcRect/>
          <a:stretch>
            <a:fillRect/>
          </a:stretch>
        </p:blipFill>
        <p:spPr bwMode="auto">
          <a:xfrm>
            <a:off x="251520" y="1412776"/>
            <a:ext cx="8640960" cy="4752528"/>
          </a:xfrm>
          <a:prstGeom prst="rect">
            <a:avLst/>
          </a:prstGeom>
          <a:noFill/>
          <a:ln w="9525">
            <a:noFill/>
            <a:miter lim="800000"/>
            <a:headEnd/>
            <a:tailEnd/>
          </a:ln>
        </p:spPr>
      </p:pic>
    </p:spTree>
  </p:cSld>
  <p:clrMapOvr>
    <a:masterClrMapping/>
  </p:clrMapOvr>
  <p:transition spd="med">
    <p:cut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Üniversitemiz Açık Arşiv Sistemi</a:t>
            </a:r>
            <a:endParaRPr lang="tr-TR" b="1" dirty="0"/>
          </a:p>
        </p:txBody>
      </p:sp>
      <p:sp>
        <p:nvSpPr>
          <p:cNvPr id="3" name="2 İçerik Yer Tutucusu"/>
          <p:cNvSpPr>
            <a:spLocks noGrp="1"/>
          </p:cNvSpPr>
          <p:nvPr>
            <p:ph idx="1"/>
          </p:nvPr>
        </p:nvSpPr>
        <p:spPr>
          <a:xfrm>
            <a:off x="457200" y="1600200"/>
            <a:ext cx="8229600" cy="4781128"/>
          </a:xfrm>
        </p:spPr>
        <p:txBody>
          <a:bodyPr/>
          <a:lstStyle/>
          <a:p>
            <a:r>
              <a:rPr lang="tr-TR" sz="2400" dirty="0" smtClean="0"/>
              <a:t>Üniversite için bir açık erişim sistemi oluşturulması </a:t>
            </a:r>
            <a:r>
              <a:rPr lang="tr-TR" sz="2400" b="1" dirty="0" smtClean="0"/>
              <a:t>yararlı ve gerekli</a:t>
            </a:r>
            <a:r>
              <a:rPr lang="tr-TR" sz="2400" dirty="0" smtClean="0"/>
              <a:t> bir uygulamadır. </a:t>
            </a:r>
          </a:p>
          <a:p>
            <a:r>
              <a:rPr lang="tr-TR" sz="2400" dirty="0" smtClean="0"/>
              <a:t>Akademik Arşiv sistemi ile Üniversite bünyesinde gerçekleştirilen çalışmaların derlenmesi, derlenen bu çalışmaların </a:t>
            </a:r>
            <a:r>
              <a:rPr lang="tr-TR" sz="2400" b="1" dirty="0" smtClean="0"/>
              <a:t>uluslararası standartlarda kaydının oluşturulması</a:t>
            </a:r>
            <a:r>
              <a:rPr lang="tr-TR" sz="2400" dirty="0" smtClean="0"/>
              <a:t>, bu yolla global indekslerde kayıtların yer alması sağlanır.</a:t>
            </a:r>
          </a:p>
          <a:p>
            <a:r>
              <a:rPr lang="tr-TR" sz="2400" dirty="0" smtClean="0"/>
              <a:t>Üniversitenin tanınırlığına önemli katkı sağlayacak ve Araştırmacıların kaynaklara erişimini kolaylaştıracak Akademik Arşiv projesi için </a:t>
            </a:r>
            <a:r>
              <a:rPr lang="tr-TR" sz="2400" dirty="0" err="1" smtClean="0"/>
              <a:t>DSpace</a:t>
            </a:r>
            <a:r>
              <a:rPr lang="tr-TR" sz="2400" dirty="0" smtClean="0"/>
              <a:t> adlı yazılım tercih edilmiştir. Bu yazılıma </a:t>
            </a:r>
            <a:r>
              <a:rPr lang="tr-TR" sz="2400" u="sng" dirty="0" smtClean="0">
                <a:hlinkClick r:id="rId2"/>
              </a:rPr>
              <a:t>http://acikerisim.nevsehir.edu.tr/</a:t>
            </a:r>
            <a:r>
              <a:rPr lang="tr-TR" sz="2400" dirty="0" smtClean="0"/>
              <a:t> adresinden erişim sağlanmaktadır.</a:t>
            </a:r>
            <a:endParaRPr lang="tr-TR" sz="2400"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17</a:t>
            </a:fld>
            <a:endParaRPr lang="tr-TR"/>
          </a:p>
        </p:txBody>
      </p:sp>
    </p:spTree>
  </p:cSld>
  <p:clrMapOvr>
    <a:masterClrMapping/>
  </p:clrMapOvr>
  <p:transition spd="med">
    <p:cut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04664"/>
            <a:ext cx="8229600" cy="5721499"/>
          </a:xfrm>
        </p:spPr>
        <p:txBody>
          <a:bodyPr/>
          <a:lstStyle/>
          <a:p>
            <a:r>
              <a:rPr lang="tr-TR" sz="2800" dirty="0" smtClean="0"/>
              <a:t>Üniversite bünyesinde üretilen kitap, makale, bildiri, tez, teknik rapor, fotoğraf, harita, ön baskı, ders notu, veri seti, görüntüler, ses ve video dosyaları gibi akademik çıktılar arşivlenebilmekte ve internet aracılığıyla telif haklarına uygun olarak erişime açılabilmektedir. </a:t>
            </a:r>
          </a:p>
          <a:p>
            <a:r>
              <a:rPr lang="tr-TR" sz="2800" dirty="0" smtClean="0"/>
              <a:t>Akademik arşive içerik sağlamak Üniversite Akademik Arşiv Yönergesi gereğince zorunludur.</a:t>
            </a:r>
            <a:endParaRPr lang="tr-TR" sz="2800"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18</a:t>
            </a:fld>
            <a:endParaRPr lang="tr-TR"/>
          </a:p>
        </p:txBody>
      </p:sp>
    </p:spTree>
  </p:cSld>
  <p:clrMapOvr>
    <a:masterClrMapping/>
  </p:clrMapOvr>
  <p:transition spd="med">
    <p:cut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3200" dirty="0" smtClean="0"/>
              <a:t>Üniversitemiz Akademik Arşiv Sistemi (</a:t>
            </a:r>
            <a:r>
              <a:rPr lang="tr-TR" sz="3200" dirty="0" err="1" smtClean="0"/>
              <a:t>Dspace</a:t>
            </a:r>
            <a:r>
              <a:rPr lang="tr-TR" sz="3200" dirty="0" smtClean="0"/>
              <a:t>) Web Sayfamız</a:t>
            </a:r>
            <a:endParaRPr lang="tr-TR" sz="3200"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19</a:t>
            </a:fld>
            <a:endParaRPr lang="tr-TR"/>
          </a:p>
        </p:txBody>
      </p:sp>
      <p:pic>
        <p:nvPicPr>
          <p:cNvPr id="3074" name="Picture 2"/>
          <p:cNvPicPr>
            <a:picLocks noGrp="1" noChangeAspect="1" noChangeArrowheads="1"/>
          </p:cNvPicPr>
          <p:nvPr>
            <p:ph idx="1"/>
          </p:nvPr>
        </p:nvPicPr>
        <p:blipFill>
          <a:blip r:embed="rId2" cstate="print"/>
          <a:srcRect/>
          <a:stretch>
            <a:fillRect/>
          </a:stretch>
        </p:blipFill>
        <p:spPr bwMode="auto">
          <a:xfrm>
            <a:off x="323528" y="1385393"/>
            <a:ext cx="8136904" cy="5283967"/>
          </a:xfrm>
          <a:prstGeom prst="rect">
            <a:avLst/>
          </a:prstGeom>
          <a:noFill/>
          <a:ln w="9525">
            <a:noFill/>
            <a:miter lim="800000"/>
            <a:headEnd/>
            <a:tailEnd/>
          </a:ln>
        </p:spPr>
      </p:pic>
    </p:spTree>
  </p:cSld>
  <p:clrMapOvr>
    <a:masterClrMapping/>
  </p:clrMapOvr>
  <p:transition spd="med">
    <p:cut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3200" b="1" dirty="0" smtClean="0">
                <a:solidFill>
                  <a:srgbClr val="0070C0"/>
                </a:solidFill>
              </a:rPr>
              <a:t>Üniversitemiz Akademik Arşiv Sistemine Nasıl Giriş Yapabilirim?</a:t>
            </a:r>
            <a:endParaRPr lang="tr-TR" sz="3200" b="1" dirty="0">
              <a:solidFill>
                <a:srgbClr val="0070C0"/>
              </a:solidFill>
            </a:endParaRPr>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20</a:t>
            </a:fld>
            <a:endParaRPr lang="tr-TR"/>
          </a:p>
        </p:txBody>
      </p:sp>
      <p:sp>
        <p:nvSpPr>
          <p:cNvPr id="6" name="5 İçerik Yer Tutucusu"/>
          <p:cNvSpPr>
            <a:spLocks noGrp="1"/>
          </p:cNvSpPr>
          <p:nvPr>
            <p:ph idx="1"/>
          </p:nvPr>
        </p:nvSpPr>
        <p:spPr/>
        <p:txBody>
          <a:bodyPr/>
          <a:lstStyle/>
          <a:p>
            <a:r>
              <a:rPr lang="tr-TR" sz="2000" dirty="0" smtClean="0">
                <a:hlinkClick r:id="rId2"/>
              </a:rPr>
              <a:t>https://acikerisim.nevsehir.edu.tr/</a:t>
            </a:r>
            <a:r>
              <a:rPr lang="tr-TR" sz="2000" dirty="0" smtClean="0"/>
              <a:t> adresine giderek ekrandaki giriş alanına tıklayıp, </a:t>
            </a:r>
            <a:r>
              <a:rPr lang="tr-TR" sz="2000" b="1" dirty="0" smtClean="0">
                <a:solidFill>
                  <a:srgbClr val="FF0000"/>
                </a:solidFill>
              </a:rPr>
              <a:t>örnek</a:t>
            </a:r>
            <a:r>
              <a:rPr lang="tr-TR" sz="2000" dirty="0" smtClean="0"/>
              <a:t>@</a:t>
            </a:r>
            <a:r>
              <a:rPr lang="tr-TR" sz="2000" dirty="0" err="1" smtClean="0"/>
              <a:t>nevsehir</a:t>
            </a:r>
            <a:r>
              <a:rPr lang="tr-TR" sz="2000" dirty="0" smtClean="0"/>
              <a:t>.edu.tr uzantılı e-mailinizin kullanıcı adı kısmı (Kullanıcı Adı: </a:t>
            </a:r>
            <a:r>
              <a:rPr lang="tr-TR" sz="2000" b="1" dirty="0" smtClean="0">
                <a:solidFill>
                  <a:srgbClr val="FF0000"/>
                </a:solidFill>
              </a:rPr>
              <a:t>örnek</a:t>
            </a:r>
            <a:r>
              <a:rPr lang="tr-TR" sz="2000" dirty="0" smtClean="0"/>
              <a:t>) ve şifresi ile giriş yapabilirsiniz.</a:t>
            </a:r>
          </a:p>
          <a:p>
            <a:endParaRPr lang="tr-TR" sz="2000" dirty="0" smtClean="0"/>
          </a:p>
          <a:p>
            <a:endParaRPr lang="tr-TR" sz="2000" dirty="0"/>
          </a:p>
        </p:txBody>
      </p:sp>
      <p:pic>
        <p:nvPicPr>
          <p:cNvPr id="7" name="Picture 2"/>
          <p:cNvPicPr>
            <a:picLocks noChangeAspect="1" noChangeArrowheads="1"/>
          </p:cNvPicPr>
          <p:nvPr/>
        </p:nvPicPr>
        <p:blipFill>
          <a:blip r:embed="rId3" cstate="print"/>
          <a:srcRect/>
          <a:stretch>
            <a:fillRect/>
          </a:stretch>
        </p:blipFill>
        <p:spPr bwMode="auto">
          <a:xfrm>
            <a:off x="1547664" y="2564904"/>
            <a:ext cx="5472608" cy="4008810"/>
          </a:xfrm>
          <a:prstGeom prst="rect">
            <a:avLst/>
          </a:prstGeom>
          <a:noFill/>
          <a:ln w="9525">
            <a:noFill/>
            <a:miter lim="800000"/>
            <a:headEnd/>
            <a:tailEnd/>
          </a:ln>
        </p:spPr>
      </p:pic>
    </p:spTree>
  </p:cSld>
  <p:clrMapOvr>
    <a:masterClrMapping/>
  </p:clrMapOvr>
  <p:transition spd="med">
    <p:cut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2400" b="1" dirty="0" smtClean="0">
                <a:solidFill>
                  <a:srgbClr val="0070C0"/>
                </a:solidFill>
              </a:rPr>
              <a:t>Üniversitemiz Akademik Arşiv Sistemine Nasıl Gönderi yapabilirim?</a:t>
            </a:r>
            <a:endParaRPr lang="tr-TR" sz="2400" dirty="0"/>
          </a:p>
        </p:txBody>
      </p:sp>
      <p:sp>
        <p:nvSpPr>
          <p:cNvPr id="3" name="2 İçerik Yer Tutucusu"/>
          <p:cNvSpPr>
            <a:spLocks noGrp="1"/>
          </p:cNvSpPr>
          <p:nvPr>
            <p:ph idx="1"/>
          </p:nvPr>
        </p:nvSpPr>
        <p:spPr>
          <a:xfrm>
            <a:off x="457200" y="1268760"/>
            <a:ext cx="8229600" cy="4857403"/>
          </a:xfrm>
        </p:spPr>
        <p:txBody>
          <a:bodyPr/>
          <a:lstStyle/>
          <a:p>
            <a:r>
              <a:rPr lang="tr-TR" sz="1800" dirty="0" smtClean="0"/>
              <a:t>1 – Ekrandaki </a:t>
            </a:r>
            <a:r>
              <a:rPr lang="tr-TR" sz="1800" dirty="0" err="1" smtClean="0"/>
              <a:t>Dspace’deki</a:t>
            </a:r>
            <a:r>
              <a:rPr lang="tr-TR" sz="1800" dirty="0" smtClean="0"/>
              <a:t> bölümler alanından bağlı olduğunuz birime tıklanır:</a:t>
            </a:r>
          </a:p>
          <a:p>
            <a:r>
              <a:rPr lang="tr-TR" sz="1800" dirty="0" smtClean="0"/>
              <a:t>2- Karşımıza gelen ekrandan birimimiz seçilir.</a:t>
            </a:r>
          </a:p>
          <a:p>
            <a:endParaRPr lang="tr-TR" dirty="0" smtClean="0"/>
          </a:p>
          <a:p>
            <a:endParaRPr lang="tr-TR"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21</a:t>
            </a:fld>
            <a:endParaRPr lang="tr-TR"/>
          </a:p>
        </p:txBody>
      </p:sp>
      <p:pic>
        <p:nvPicPr>
          <p:cNvPr id="7" name="Picture 3"/>
          <p:cNvPicPr>
            <a:picLocks noChangeAspect="1" noChangeArrowheads="1"/>
          </p:cNvPicPr>
          <p:nvPr/>
        </p:nvPicPr>
        <p:blipFill>
          <a:blip r:embed="rId2" cstate="print"/>
          <a:srcRect/>
          <a:stretch>
            <a:fillRect/>
          </a:stretch>
        </p:blipFill>
        <p:spPr bwMode="auto">
          <a:xfrm>
            <a:off x="395536" y="2060848"/>
            <a:ext cx="4189708" cy="3921299"/>
          </a:xfrm>
          <a:prstGeom prst="rect">
            <a:avLst/>
          </a:prstGeom>
          <a:noFill/>
          <a:ln w="9525">
            <a:noFill/>
            <a:miter lim="800000"/>
            <a:headEnd/>
            <a:tailEnd/>
          </a:ln>
        </p:spPr>
      </p:pic>
      <p:pic>
        <p:nvPicPr>
          <p:cNvPr id="8" name="Picture 4"/>
          <p:cNvPicPr>
            <a:picLocks noChangeAspect="1" noChangeArrowheads="1"/>
          </p:cNvPicPr>
          <p:nvPr/>
        </p:nvPicPr>
        <p:blipFill>
          <a:blip r:embed="rId3" cstate="print"/>
          <a:srcRect/>
          <a:stretch>
            <a:fillRect/>
          </a:stretch>
        </p:blipFill>
        <p:spPr bwMode="auto">
          <a:xfrm>
            <a:off x="4788024" y="2060848"/>
            <a:ext cx="3888432" cy="3863743"/>
          </a:xfrm>
          <a:prstGeom prst="rect">
            <a:avLst/>
          </a:prstGeom>
          <a:noFill/>
          <a:ln w="9525">
            <a:noFill/>
            <a:miter lim="800000"/>
            <a:headEnd/>
            <a:tailEnd/>
          </a:ln>
        </p:spPr>
      </p:pic>
    </p:spTree>
  </p:cSld>
  <p:clrMapOvr>
    <a:masterClrMapping/>
  </p:clrMapOvr>
  <p:transition spd="med">
    <p:cut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2400" b="1" dirty="0" smtClean="0">
                <a:solidFill>
                  <a:srgbClr val="0070C0"/>
                </a:solidFill>
              </a:rPr>
              <a:t>Üniversitemiz Akademik Arşiv Sistemine Nasıl Gönderi yapabilirim?</a:t>
            </a:r>
            <a:endParaRPr lang="tr-TR" sz="2400"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22</a:t>
            </a:fld>
            <a:endParaRPr lang="tr-TR"/>
          </a:p>
        </p:txBody>
      </p:sp>
      <p:sp>
        <p:nvSpPr>
          <p:cNvPr id="9" name="8 İçerik Yer Tutucusu"/>
          <p:cNvSpPr>
            <a:spLocks noGrp="1"/>
          </p:cNvSpPr>
          <p:nvPr>
            <p:ph idx="1"/>
          </p:nvPr>
        </p:nvSpPr>
        <p:spPr/>
        <p:txBody>
          <a:bodyPr/>
          <a:lstStyle/>
          <a:p>
            <a:r>
              <a:rPr lang="tr-TR" sz="1800" dirty="0" smtClean="0"/>
              <a:t>3- Yeni gelen ekrandan bölümümüzü seçeriz.</a:t>
            </a:r>
          </a:p>
          <a:p>
            <a:r>
              <a:rPr lang="tr-TR" sz="1800" dirty="0" smtClean="0"/>
              <a:t>4-  Bu koleksiyona yeni bir öğe gönder linkine </a:t>
            </a:r>
            <a:r>
              <a:rPr lang="tr-TR" sz="1800" dirty="0" err="1" smtClean="0"/>
              <a:t>tıkdıktan</a:t>
            </a:r>
            <a:r>
              <a:rPr lang="tr-TR" sz="1800" dirty="0" smtClean="0"/>
              <a:t> sonra gönderiniz başlar.</a:t>
            </a:r>
          </a:p>
          <a:p>
            <a:endParaRPr lang="tr-TR" dirty="0" smtClean="0"/>
          </a:p>
          <a:p>
            <a:endParaRPr lang="tr-TR" dirty="0"/>
          </a:p>
        </p:txBody>
      </p:sp>
      <p:pic>
        <p:nvPicPr>
          <p:cNvPr id="10" name="Picture 2"/>
          <p:cNvPicPr>
            <a:picLocks noChangeAspect="1" noChangeArrowheads="1"/>
          </p:cNvPicPr>
          <p:nvPr/>
        </p:nvPicPr>
        <p:blipFill>
          <a:blip r:embed="rId2" cstate="print"/>
          <a:srcRect/>
          <a:stretch>
            <a:fillRect/>
          </a:stretch>
        </p:blipFill>
        <p:spPr bwMode="auto">
          <a:xfrm>
            <a:off x="467544" y="2348880"/>
            <a:ext cx="3816424" cy="4176464"/>
          </a:xfrm>
          <a:prstGeom prst="rect">
            <a:avLst/>
          </a:prstGeom>
          <a:noFill/>
          <a:ln w="9525">
            <a:noFill/>
            <a:miter lim="800000"/>
            <a:headEnd/>
            <a:tailEnd/>
          </a:ln>
        </p:spPr>
      </p:pic>
      <p:pic>
        <p:nvPicPr>
          <p:cNvPr id="11" name="Picture 3"/>
          <p:cNvPicPr>
            <a:picLocks noChangeAspect="1" noChangeArrowheads="1"/>
          </p:cNvPicPr>
          <p:nvPr/>
        </p:nvPicPr>
        <p:blipFill>
          <a:blip r:embed="rId3" cstate="print"/>
          <a:srcRect/>
          <a:stretch>
            <a:fillRect/>
          </a:stretch>
        </p:blipFill>
        <p:spPr bwMode="auto">
          <a:xfrm>
            <a:off x="4427984" y="2346506"/>
            <a:ext cx="4320480" cy="4178068"/>
          </a:xfrm>
          <a:prstGeom prst="rect">
            <a:avLst/>
          </a:prstGeom>
          <a:noFill/>
          <a:ln w="9525">
            <a:noFill/>
            <a:miter lim="800000"/>
            <a:headEnd/>
            <a:tailEnd/>
          </a:ln>
        </p:spPr>
      </p:pic>
    </p:spTree>
  </p:cSld>
  <p:clrMapOvr>
    <a:masterClrMapping/>
  </p:clrMapOvr>
  <p:transition spd="med">
    <p:cut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sz="1800" b="1" dirty="0" smtClean="0">
                <a:solidFill>
                  <a:srgbClr val="FF0000"/>
                </a:solidFill>
              </a:rPr>
              <a:t>Önemli: </a:t>
            </a:r>
            <a:r>
              <a:rPr lang="tr-TR" sz="1800" dirty="0" smtClean="0"/>
              <a:t>Gönderi yapmaya başlamadan (Akademik Arşiv Sistemi) </a:t>
            </a:r>
            <a:r>
              <a:rPr lang="tr-TR" sz="1800" b="1" dirty="0" smtClean="0"/>
              <a:t>AAS kayıt giriş işlemleri </a:t>
            </a:r>
            <a:r>
              <a:rPr lang="tr-TR" sz="1800" dirty="0" smtClean="0"/>
              <a:t>linkine giderek dikkat edilmesi gereken hususları mutlaka okuyunuz.</a:t>
            </a:r>
            <a:endParaRPr lang="tr-TR" sz="1800" b="1" dirty="0">
              <a:solidFill>
                <a:srgbClr val="FF0000"/>
              </a:solidFill>
            </a:endParaRPr>
          </a:p>
        </p:txBody>
      </p:sp>
      <p:sp>
        <p:nvSpPr>
          <p:cNvPr id="3" name="2 İçerik Yer Tutucusu"/>
          <p:cNvSpPr>
            <a:spLocks noGrp="1"/>
          </p:cNvSpPr>
          <p:nvPr>
            <p:ph idx="1"/>
          </p:nvPr>
        </p:nvSpPr>
        <p:spPr/>
        <p:txBody>
          <a:bodyPr/>
          <a:lstStyle/>
          <a:p>
            <a:endParaRPr lang="tr-TR"/>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23</a:t>
            </a:fld>
            <a:endParaRPr lang="tr-TR"/>
          </a:p>
        </p:txBody>
      </p:sp>
      <p:pic>
        <p:nvPicPr>
          <p:cNvPr id="11268" name="Picture 4"/>
          <p:cNvPicPr>
            <a:picLocks noChangeAspect="1" noChangeArrowheads="1"/>
          </p:cNvPicPr>
          <p:nvPr/>
        </p:nvPicPr>
        <p:blipFill>
          <a:blip r:embed="rId2" cstate="print"/>
          <a:srcRect/>
          <a:stretch>
            <a:fillRect/>
          </a:stretch>
        </p:blipFill>
        <p:spPr bwMode="auto">
          <a:xfrm>
            <a:off x="323528" y="1124744"/>
            <a:ext cx="8496944" cy="5329465"/>
          </a:xfrm>
          <a:prstGeom prst="rect">
            <a:avLst/>
          </a:prstGeom>
          <a:noFill/>
          <a:ln w="9525">
            <a:noFill/>
            <a:miter lim="800000"/>
            <a:headEnd/>
            <a:tailEnd/>
          </a:ln>
        </p:spPr>
      </p:pic>
    </p:spTree>
  </p:cSld>
  <p:clrMapOvr>
    <a:masterClrMapping/>
  </p:clrMapOvr>
  <p:transition spd="med">
    <p:cut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05.11.2021 İstatistik</a:t>
            </a:r>
            <a:endParaRPr lang="tr-TR"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24</a:t>
            </a:fld>
            <a:endParaRPr lang="tr-TR"/>
          </a:p>
        </p:txBody>
      </p:sp>
      <p:pic>
        <p:nvPicPr>
          <p:cNvPr id="61441" name="Picture 1"/>
          <p:cNvPicPr>
            <a:picLocks noGrp="1" noChangeAspect="1" noChangeArrowheads="1"/>
          </p:cNvPicPr>
          <p:nvPr>
            <p:ph idx="1"/>
          </p:nvPr>
        </p:nvPicPr>
        <p:blipFill>
          <a:blip r:embed="rId2" cstate="print"/>
          <a:srcRect/>
          <a:stretch>
            <a:fillRect/>
          </a:stretch>
        </p:blipFill>
        <p:spPr bwMode="auto">
          <a:xfrm>
            <a:off x="638175" y="1412776"/>
            <a:ext cx="7867650" cy="4526855"/>
          </a:xfrm>
          <a:prstGeom prst="rect">
            <a:avLst/>
          </a:prstGeom>
          <a:noFill/>
          <a:ln w="9525">
            <a:noFill/>
            <a:miter lim="800000"/>
            <a:headEnd/>
            <a:tailEnd/>
          </a:ln>
        </p:spPr>
      </p:pic>
    </p:spTree>
  </p:cSld>
  <p:clrMapOvr>
    <a:masterClrMapping/>
  </p:clrMapOvr>
  <p:transition spd="med">
    <p:cut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60648"/>
            <a:ext cx="8229600" cy="5865515"/>
          </a:xfrm>
        </p:spPr>
        <p:txBody>
          <a:bodyPr/>
          <a:lstStyle/>
          <a:p>
            <a:endParaRPr lang="tr-TR" sz="2400" dirty="0" smtClean="0"/>
          </a:p>
          <a:p>
            <a:r>
              <a:rPr lang="tr-TR" sz="2400" dirty="0" smtClean="0"/>
              <a:t>Sunumlarımız ve birebir görüşmelerimizle yapılan tanıtım ve diğer çalışmalarımız sonucunda </a:t>
            </a:r>
            <a:r>
              <a:rPr lang="tr-TR" sz="2400" dirty="0" err="1" smtClean="0"/>
              <a:t>Üniveristemiz</a:t>
            </a:r>
            <a:r>
              <a:rPr lang="tr-TR" sz="2400" dirty="0" smtClean="0"/>
              <a:t> Akademik Arşiv Sistemimiz (</a:t>
            </a:r>
            <a:r>
              <a:rPr lang="tr-TR" sz="2400" b="1" dirty="0" err="1" smtClean="0"/>
              <a:t>Dspace</a:t>
            </a:r>
            <a:r>
              <a:rPr lang="tr-TR" sz="2400" dirty="0" smtClean="0"/>
              <a:t>) </a:t>
            </a:r>
          </a:p>
          <a:p>
            <a:pPr>
              <a:buNone/>
            </a:pPr>
            <a:endParaRPr lang="tr-TR" sz="2400" dirty="0" smtClean="0"/>
          </a:p>
          <a:p>
            <a:pPr>
              <a:buNone/>
            </a:pPr>
            <a:r>
              <a:rPr lang="tr-TR" sz="2400" dirty="0" smtClean="0"/>
              <a:t>                                     </a:t>
            </a:r>
            <a:r>
              <a:rPr lang="tr-TR" sz="2400" b="1" dirty="0" smtClean="0"/>
              <a:t>24.05.2021 tarihi        05.11.2021 tarihi</a:t>
            </a:r>
          </a:p>
          <a:p>
            <a:r>
              <a:rPr lang="tr-TR" sz="2400" b="1" dirty="0" smtClean="0">
                <a:solidFill>
                  <a:srgbClr val="FF0000"/>
                </a:solidFill>
              </a:rPr>
              <a:t>Kullanıcı Sayımız   </a:t>
            </a:r>
            <a:r>
              <a:rPr lang="tr-TR" sz="2400" dirty="0" smtClean="0"/>
              <a:t>:    177 ==========</a:t>
            </a:r>
            <a:r>
              <a:rPr lang="tr-TR" sz="2400" dirty="0" smtClean="0">
                <a:sym typeface="Wingdings" pitchFamily="2" charset="2"/>
              </a:rPr>
              <a:t>    704</a:t>
            </a:r>
            <a:endParaRPr lang="tr-TR" sz="2400" dirty="0" smtClean="0"/>
          </a:p>
          <a:p>
            <a:r>
              <a:rPr lang="tr-TR" sz="2400" b="1" dirty="0" smtClean="0">
                <a:solidFill>
                  <a:srgbClr val="FF0000"/>
                </a:solidFill>
              </a:rPr>
              <a:t>Kayıt Sayımız         </a:t>
            </a:r>
            <a:r>
              <a:rPr lang="tr-TR" sz="2400" dirty="0" smtClean="0"/>
              <a:t>: 1.300 ==========</a:t>
            </a:r>
            <a:r>
              <a:rPr lang="tr-TR" sz="2400" dirty="0" smtClean="0">
                <a:sym typeface="Wingdings" pitchFamily="2" charset="2"/>
              </a:rPr>
              <a:t> 5.270</a:t>
            </a:r>
          </a:p>
          <a:p>
            <a:endParaRPr lang="tr-TR" sz="2400" dirty="0" smtClean="0">
              <a:sym typeface="Wingdings" pitchFamily="2" charset="2"/>
            </a:endParaRPr>
          </a:p>
          <a:p>
            <a:r>
              <a:rPr lang="tr-TR" sz="2400" dirty="0" smtClean="0"/>
              <a:t>Olarak gerçekleşmiş olup </a:t>
            </a:r>
            <a:r>
              <a:rPr lang="tr-TR" sz="2400" b="1" dirty="0" smtClean="0"/>
              <a:t>artmaya devam etmektedir</a:t>
            </a:r>
            <a:r>
              <a:rPr lang="tr-TR" sz="2400" dirty="0" smtClean="0"/>
              <a:t>.</a:t>
            </a:r>
            <a:endParaRPr lang="tr-TR" sz="2400"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25</a:t>
            </a:fld>
            <a:endParaRPr lang="tr-TR"/>
          </a:p>
        </p:txBody>
      </p:sp>
    </p:spTree>
  </p:cSld>
  <p:clrMapOvr>
    <a:masterClrMapping/>
  </p:clrMapOvr>
  <p:transition spd="med">
    <p:cut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FBE Kullanım İstatistikleri</a:t>
            </a:r>
            <a:endParaRPr lang="tr-TR"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26</a:t>
            </a:fld>
            <a:endParaRPr lang="tr-TR"/>
          </a:p>
        </p:txBody>
      </p:sp>
      <p:pic>
        <p:nvPicPr>
          <p:cNvPr id="59393" name="Picture 1"/>
          <p:cNvPicPr>
            <a:picLocks noGrp="1" noChangeAspect="1" noChangeArrowheads="1"/>
          </p:cNvPicPr>
          <p:nvPr>
            <p:ph idx="1"/>
          </p:nvPr>
        </p:nvPicPr>
        <p:blipFill>
          <a:blip r:embed="rId2" cstate="print"/>
          <a:srcRect/>
          <a:stretch>
            <a:fillRect/>
          </a:stretch>
        </p:blipFill>
        <p:spPr bwMode="auto">
          <a:xfrm>
            <a:off x="683568" y="1125538"/>
            <a:ext cx="7776864" cy="5478462"/>
          </a:xfrm>
          <a:prstGeom prst="rect">
            <a:avLst/>
          </a:prstGeom>
          <a:noFill/>
          <a:ln w="9525">
            <a:noFill/>
            <a:miter lim="800000"/>
            <a:headEnd/>
            <a:tailEnd/>
          </a:ln>
        </p:spPr>
      </p:pic>
    </p:spTree>
  </p:cSld>
  <p:clrMapOvr>
    <a:masterClrMapping/>
  </p:clrMapOvr>
  <p:transition spd="med">
    <p:cut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4000" dirty="0" smtClean="0"/>
              <a:t>Literatür Taraması Nasıl Yapılır?</a:t>
            </a:r>
            <a:endParaRPr lang="tr-TR" sz="4000"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27</a:t>
            </a:fld>
            <a:endParaRPr lang="tr-TR"/>
          </a:p>
        </p:txBody>
      </p:sp>
      <p:pic>
        <p:nvPicPr>
          <p:cNvPr id="6146" name="Picture 2"/>
          <p:cNvPicPr>
            <a:picLocks noGrp="1" noChangeAspect="1" noChangeArrowheads="1"/>
          </p:cNvPicPr>
          <p:nvPr>
            <p:ph idx="1"/>
          </p:nvPr>
        </p:nvPicPr>
        <p:blipFill>
          <a:blip r:embed="rId2" cstate="print"/>
          <a:srcRect/>
          <a:stretch>
            <a:fillRect/>
          </a:stretch>
        </p:blipFill>
        <p:spPr bwMode="auto">
          <a:xfrm>
            <a:off x="334898" y="1268760"/>
            <a:ext cx="8413566" cy="5328592"/>
          </a:xfrm>
          <a:prstGeom prst="rect">
            <a:avLst/>
          </a:prstGeom>
          <a:noFill/>
          <a:ln w="9525">
            <a:noFill/>
            <a:miter lim="800000"/>
            <a:headEnd/>
            <a:tailEnd/>
          </a:ln>
        </p:spPr>
      </p:pic>
    </p:spTree>
  </p:cSld>
  <p:clrMapOvr>
    <a:masterClrMapping/>
  </p:clrMapOvr>
  <p:transition spd="med">
    <p:cut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188640"/>
            <a:ext cx="8229600" cy="5544616"/>
          </a:xfrm>
        </p:spPr>
        <p:txBody>
          <a:bodyPr/>
          <a:lstStyle/>
          <a:p>
            <a:pPr algn="l"/>
            <a:r>
              <a:rPr lang="tr-TR" sz="3200" b="1" i="1" dirty="0" smtClean="0"/>
              <a:t>EN GÜVENLİ ADRES</a:t>
            </a:r>
            <a:br>
              <a:rPr lang="tr-TR" sz="3200" b="1" i="1" dirty="0" smtClean="0"/>
            </a:br>
            <a:r>
              <a:rPr lang="tr-TR" sz="3200" b="1" dirty="0" smtClean="0"/>
              <a:t/>
            </a:r>
            <a:br>
              <a:rPr lang="tr-TR" sz="3200" b="1" dirty="0" smtClean="0"/>
            </a:br>
            <a:r>
              <a:rPr lang="tr-TR" sz="3200" b="1" dirty="0" smtClean="0"/>
              <a:t/>
            </a:r>
            <a:br>
              <a:rPr lang="tr-TR" sz="3200" b="1" dirty="0" smtClean="0"/>
            </a:br>
            <a:r>
              <a:rPr lang="sv-SE" sz="1800" dirty="0" smtClean="0"/>
              <a:t/>
            </a:r>
            <a:br>
              <a:rPr lang="sv-SE" sz="1800" dirty="0" smtClean="0"/>
            </a:br>
            <a:r>
              <a:rPr lang="tr-TR" sz="3200" dirty="0" smtClean="0"/>
              <a:t/>
            </a:r>
            <a:br>
              <a:rPr lang="tr-TR" sz="3200" dirty="0" smtClean="0"/>
            </a:br>
            <a:r>
              <a:rPr lang="tr-TR" sz="3200" dirty="0" smtClean="0"/>
              <a:t/>
            </a:r>
            <a:br>
              <a:rPr lang="tr-TR" sz="3200" dirty="0" smtClean="0"/>
            </a:br>
            <a:r>
              <a:rPr lang="tr-TR" sz="3200" dirty="0" smtClean="0"/>
              <a:t/>
            </a:r>
            <a:br>
              <a:rPr lang="tr-TR" sz="3200" dirty="0" smtClean="0"/>
            </a:br>
            <a:r>
              <a:rPr lang="tr-TR" sz="3200" dirty="0" smtClean="0"/>
              <a:t/>
            </a:r>
            <a:br>
              <a:rPr lang="tr-TR" sz="3200" dirty="0" smtClean="0"/>
            </a:br>
            <a:r>
              <a:rPr lang="tr-TR" sz="3200" dirty="0" smtClean="0"/>
              <a:t>Üniversitemiz,</a:t>
            </a:r>
            <a:br>
              <a:rPr lang="tr-TR" sz="3200" dirty="0" smtClean="0"/>
            </a:br>
            <a:r>
              <a:rPr lang="tr-TR" sz="3200" dirty="0" smtClean="0"/>
              <a:t>Hoca </a:t>
            </a:r>
            <a:r>
              <a:rPr lang="tr-TR" sz="3200" dirty="0" err="1" smtClean="0"/>
              <a:t>Ahmed</a:t>
            </a:r>
            <a:r>
              <a:rPr lang="tr-TR" sz="3200" dirty="0" smtClean="0"/>
              <a:t> </a:t>
            </a:r>
            <a:r>
              <a:rPr lang="tr-TR" sz="3200" dirty="0" err="1" smtClean="0"/>
              <a:t>Yesevi</a:t>
            </a:r>
            <a:r>
              <a:rPr lang="tr-TR" sz="3200" dirty="0" smtClean="0"/>
              <a:t> </a:t>
            </a:r>
            <a:br>
              <a:rPr lang="tr-TR" sz="3200" dirty="0" smtClean="0"/>
            </a:br>
            <a:r>
              <a:rPr lang="tr-TR" sz="3200" dirty="0" smtClean="0"/>
              <a:t>Merkez Kütüphanesi</a:t>
            </a:r>
            <a:endParaRPr lang="tr-TR" sz="3200" dirty="0"/>
          </a:p>
        </p:txBody>
      </p:sp>
      <p:sp>
        <p:nvSpPr>
          <p:cNvPr id="8" name="7 Slayt Numarası Yer Tutucusu"/>
          <p:cNvSpPr>
            <a:spLocks noGrp="1"/>
          </p:cNvSpPr>
          <p:nvPr>
            <p:ph type="sldNum" sz="quarter" idx="12"/>
          </p:nvPr>
        </p:nvSpPr>
        <p:spPr/>
        <p:txBody>
          <a:bodyPr/>
          <a:lstStyle/>
          <a:p>
            <a:pPr>
              <a:defRPr/>
            </a:pPr>
            <a:fld id="{E513E77C-DB21-4C19-BD9F-D431D7499A13}" type="slidenum">
              <a:rPr lang="tr-TR" smtClean="0"/>
              <a:pPr>
                <a:defRPr/>
              </a:pPr>
              <a:t>28</a:t>
            </a:fld>
            <a:endParaRPr lang="tr-TR"/>
          </a:p>
        </p:txBody>
      </p:sp>
      <p:pic>
        <p:nvPicPr>
          <p:cNvPr id="1026" name="Picture 2"/>
          <p:cNvPicPr>
            <a:picLocks noChangeAspect="1" noChangeArrowheads="1"/>
          </p:cNvPicPr>
          <p:nvPr/>
        </p:nvPicPr>
        <p:blipFill>
          <a:blip r:embed="rId3" cstate="print"/>
          <a:srcRect/>
          <a:stretch>
            <a:fillRect/>
          </a:stretch>
        </p:blipFill>
        <p:spPr bwMode="auto">
          <a:xfrm>
            <a:off x="3347864" y="1196752"/>
            <a:ext cx="5247197" cy="3168352"/>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539552" y="1700808"/>
            <a:ext cx="2354856" cy="1584176"/>
          </a:xfrm>
          <a:prstGeom prst="rect">
            <a:avLst/>
          </a:prstGeom>
          <a:noFill/>
          <a:ln w="9525">
            <a:noFill/>
            <a:miter lim="800000"/>
            <a:headEnd/>
            <a:tailEnd/>
          </a:ln>
        </p:spPr>
      </p:pic>
    </p:spTree>
  </p:cSld>
  <p:clrMapOvr>
    <a:masterClrMapping/>
  </p:clrMapOvr>
  <p:transition spd="med">
    <p:cut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FF0000"/>
                </a:solidFill>
                <a:latin typeface="Bauhaus 93" pitchFamily="82" charset="0"/>
              </a:rPr>
              <a:t>Kütüphanemiz</a:t>
            </a:r>
            <a:r>
              <a:rPr lang="tr-TR" dirty="0" smtClean="0">
                <a:solidFill>
                  <a:schemeClr val="accent2">
                    <a:lumMod val="75000"/>
                  </a:schemeClr>
                </a:solidFill>
              </a:rPr>
              <a:t> </a:t>
            </a:r>
            <a:endParaRPr lang="tr-TR" dirty="0">
              <a:solidFill>
                <a:schemeClr val="accent2">
                  <a:lumMod val="75000"/>
                </a:schemeClr>
              </a:solidFill>
            </a:endParaRPr>
          </a:p>
        </p:txBody>
      </p:sp>
      <p:sp>
        <p:nvSpPr>
          <p:cNvPr id="3" name="2 İçerik Yer Tutucusu"/>
          <p:cNvSpPr>
            <a:spLocks noGrp="1"/>
          </p:cNvSpPr>
          <p:nvPr>
            <p:ph idx="1"/>
          </p:nvPr>
        </p:nvSpPr>
        <p:spPr/>
        <p:txBody>
          <a:bodyPr/>
          <a:lstStyle/>
          <a:p>
            <a:r>
              <a:rPr lang="tr-TR" dirty="0" smtClean="0"/>
              <a:t>10.000 metrekare alanı 5 katlı binamızda 912 kişi aynı anda oturma kapasitesi ile hizmet vermektedir.</a:t>
            </a:r>
          </a:p>
          <a:p>
            <a:pPr>
              <a:buNone/>
            </a:pPr>
            <a:r>
              <a:rPr lang="tr-TR" dirty="0" smtClean="0"/>
              <a:t> 		-</a:t>
            </a:r>
            <a:r>
              <a:rPr lang="tr-TR" dirty="0" smtClean="0">
                <a:latin typeface="Berlin Sans FB Demi" pitchFamily="34" charset="0"/>
              </a:rPr>
              <a:t> </a:t>
            </a:r>
            <a:r>
              <a:rPr lang="tr-TR" sz="2000" b="1" dirty="0" smtClean="0">
                <a:latin typeface="Berlin Sans FB Demi" pitchFamily="34" charset="0"/>
              </a:rPr>
              <a:t>Basılı Kaynak Sayısı 		</a:t>
            </a:r>
            <a:r>
              <a:rPr lang="tr-TR" sz="2000" b="1" smtClean="0">
                <a:latin typeface="Berlin Sans FB Demi" pitchFamily="34" charset="0"/>
              </a:rPr>
              <a:t>: </a:t>
            </a:r>
            <a:r>
              <a:rPr lang="tr-TR" sz="2000" b="1" smtClean="0">
                <a:solidFill>
                  <a:srgbClr val="FF0000"/>
                </a:solidFill>
                <a:latin typeface="Berlin Sans FB Demi" pitchFamily="34" charset="0"/>
              </a:rPr>
              <a:t>64.641</a:t>
            </a:r>
            <a:endParaRPr lang="tr-TR" sz="2000" b="1" dirty="0" smtClean="0">
              <a:solidFill>
                <a:srgbClr val="FF0000"/>
              </a:solidFill>
              <a:latin typeface="Berlin Sans FB Demi" pitchFamily="34" charset="0"/>
            </a:endParaRPr>
          </a:p>
          <a:p>
            <a:pPr>
              <a:buNone/>
            </a:pPr>
            <a:r>
              <a:rPr lang="tr-TR" sz="2000" dirty="0" smtClean="0">
                <a:latin typeface="Berlin Sans FB Demi" pitchFamily="34" charset="0"/>
              </a:rPr>
              <a:t>		-  </a:t>
            </a:r>
            <a:r>
              <a:rPr lang="tr-TR" sz="2000" b="1" dirty="0" smtClean="0">
                <a:latin typeface="Berlin Sans FB Demi" pitchFamily="34" charset="0"/>
              </a:rPr>
              <a:t>E- kitap sayısı		: </a:t>
            </a:r>
            <a:r>
              <a:rPr lang="tr-TR" sz="2000" b="1" dirty="0" smtClean="0">
                <a:solidFill>
                  <a:srgbClr val="FF0000"/>
                </a:solidFill>
                <a:latin typeface="Berlin Sans FB Demi" pitchFamily="34" charset="0"/>
              </a:rPr>
              <a:t>3.545.218</a:t>
            </a:r>
          </a:p>
          <a:p>
            <a:pPr>
              <a:buNone/>
            </a:pPr>
            <a:r>
              <a:rPr lang="tr-TR" sz="2000" dirty="0" smtClean="0">
                <a:latin typeface="Berlin Sans FB Demi" pitchFamily="34" charset="0"/>
              </a:rPr>
              <a:t>		-  </a:t>
            </a:r>
            <a:r>
              <a:rPr lang="tr-TR" sz="2000" b="1" dirty="0" smtClean="0">
                <a:latin typeface="Berlin Sans FB Demi" pitchFamily="34" charset="0"/>
              </a:rPr>
              <a:t>Veritabanı sayısı		: </a:t>
            </a:r>
            <a:r>
              <a:rPr lang="tr-TR" sz="2000" b="1" dirty="0" smtClean="0">
                <a:solidFill>
                  <a:srgbClr val="FF0000"/>
                </a:solidFill>
                <a:latin typeface="Berlin Sans FB Demi" pitchFamily="34" charset="0"/>
              </a:rPr>
              <a:t>26</a:t>
            </a:r>
          </a:p>
          <a:p>
            <a:pPr>
              <a:buNone/>
            </a:pPr>
            <a:r>
              <a:rPr lang="tr-TR" sz="2000" dirty="0" smtClean="0">
                <a:latin typeface="Berlin Sans FB Demi" pitchFamily="34" charset="0"/>
              </a:rPr>
              <a:t>		-  </a:t>
            </a:r>
            <a:r>
              <a:rPr lang="tr-TR" sz="2000" b="1" dirty="0" smtClean="0">
                <a:latin typeface="Berlin Sans FB Demi" pitchFamily="34" charset="0"/>
              </a:rPr>
              <a:t>E- dergi sayısı			: </a:t>
            </a:r>
            <a:r>
              <a:rPr lang="tr-TR" sz="2000" b="1" dirty="0" smtClean="0">
                <a:solidFill>
                  <a:srgbClr val="FF0000"/>
                </a:solidFill>
                <a:latin typeface="Berlin Sans FB Demi" pitchFamily="34" charset="0"/>
              </a:rPr>
              <a:t>32.036</a:t>
            </a:r>
          </a:p>
          <a:p>
            <a:pPr lvl="0">
              <a:buNone/>
            </a:pPr>
            <a:r>
              <a:rPr lang="tr-TR" sz="2000" b="1" dirty="0" smtClean="0">
                <a:latin typeface="Berlin Sans FB Demi" pitchFamily="34" charset="0"/>
              </a:rPr>
              <a:t>		- Erişim </a:t>
            </a:r>
            <a:r>
              <a:rPr lang="tr-TR" sz="2000" b="1" dirty="0" err="1" smtClean="0">
                <a:latin typeface="Berlin Sans FB Demi" pitchFamily="34" charset="0"/>
              </a:rPr>
              <a:t>Sağl</a:t>
            </a:r>
            <a:r>
              <a:rPr lang="tr-TR" sz="2000" b="1" dirty="0" smtClean="0">
                <a:latin typeface="Berlin Sans FB Demi" pitchFamily="34" charset="0"/>
              </a:rPr>
              <a:t>. Elektronik Tez Sayısı   : </a:t>
            </a:r>
            <a:r>
              <a:rPr lang="tr-TR" sz="2000" b="1" dirty="0" smtClean="0">
                <a:solidFill>
                  <a:srgbClr val="FF0000"/>
                </a:solidFill>
                <a:latin typeface="Berlin Sans FB Demi" pitchFamily="34" charset="0"/>
              </a:rPr>
              <a:t>1.026</a:t>
            </a:r>
          </a:p>
          <a:p>
            <a:pPr>
              <a:buNone/>
            </a:pPr>
            <a:r>
              <a:rPr lang="tr-TR" sz="2000" b="1" dirty="0" smtClean="0">
                <a:latin typeface="Berlin Sans FB Demi" pitchFamily="34" charset="0"/>
              </a:rPr>
              <a:t>		- Akademik Açık Arşiv Kayıt Sayısı  : </a:t>
            </a:r>
            <a:r>
              <a:rPr lang="tr-TR" sz="2000" b="1" dirty="0" smtClean="0">
                <a:solidFill>
                  <a:srgbClr val="FF0000"/>
                </a:solidFill>
                <a:latin typeface="Berlin Sans FB Demi" pitchFamily="34" charset="0"/>
              </a:rPr>
              <a:t>5.270</a:t>
            </a:r>
            <a:endParaRPr lang="tr-TR" sz="2000" dirty="0" smtClean="0">
              <a:solidFill>
                <a:srgbClr val="FF0000"/>
              </a:solidFill>
              <a:latin typeface="Berlin Sans FB Demi" pitchFamily="34" charset="0"/>
            </a:endParaRPr>
          </a:p>
          <a:p>
            <a:pPr lvl="0">
              <a:buNone/>
            </a:pPr>
            <a:endParaRPr lang="tr-TR" sz="2000" dirty="0" smtClean="0"/>
          </a:p>
          <a:p>
            <a:pPr>
              <a:buNone/>
            </a:pPr>
            <a:endParaRPr lang="tr-TR" sz="2000" b="1" dirty="0" smtClean="0"/>
          </a:p>
          <a:p>
            <a:pPr>
              <a:buNone/>
            </a:pPr>
            <a:endParaRPr lang="tr-TR" sz="2000" b="1" dirty="0" smtClean="0"/>
          </a:p>
          <a:p>
            <a:pPr>
              <a:buNone/>
            </a:pPr>
            <a:endParaRPr lang="tr-TR" sz="2000" b="1" dirty="0" smtClean="0"/>
          </a:p>
          <a:p>
            <a:pPr>
              <a:buNone/>
            </a:pPr>
            <a:r>
              <a:rPr lang="tr-TR" sz="2000" b="1" dirty="0" smtClean="0"/>
              <a:t>		 </a:t>
            </a:r>
            <a:endParaRPr lang="tr-TR" sz="2000"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29</a:t>
            </a:fld>
            <a:endParaRPr lang="tr-TR"/>
          </a:p>
        </p:txBody>
      </p:sp>
    </p:spTree>
  </p:cSld>
  <p:clrMapOvr>
    <a:masterClrMapping/>
  </p:clrMapOvr>
  <p:transition spd="med">
    <p:cut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accent5">
                    <a:lumMod val="75000"/>
                  </a:schemeClr>
                </a:solidFill>
              </a:rPr>
              <a:t>Kütüphanemizi nasıl kullanabilirim?</a:t>
            </a:r>
            <a:endParaRPr lang="tr-TR" b="1" dirty="0">
              <a:solidFill>
                <a:schemeClr val="accent5">
                  <a:lumMod val="75000"/>
                </a:schemeClr>
              </a:solidFill>
            </a:endParaRPr>
          </a:p>
        </p:txBody>
      </p:sp>
      <p:sp>
        <p:nvSpPr>
          <p:cNvPr id="3" name="2 İçerik Yer Tutucusu"/>
          <p:cNvSpPr>
            <a:spLocks noGrp="1"/>
          </p:cNvSpPr>
          <p:nvPr>
            <p:ph idx="1"/>
          </p:nvPr>
        </p:nvSpPr>
        <p:spPr/>
        <p:txBody>
          <a:bodyPr/>
          <a:lstStyle/>
          <a:p>
            <a:pPr>
              <a:buNone/>
            </a:pPr>
            <a:r>
              <a:rPr lang="tr-TR" sz="2800" dirty="0" smtClean="0"/>
              <a:t>Üniversitemiz mensupları (</a:t>
            </a:r>
            <a:r>
              <a:rPr lang="tr-TR" sz="2800" b="1" dirty="0" smtClean="0"/>
              <a:t>Öğrencilerimiz</a:t>
            </a:r>
            <a:r>
              <a:rPr lang="tr-TR" sz="2800" dirty="0" smtClean="0"/>
              <a:t> ve </a:t>
            </a:r>
            <a:r>
              <a:rPr lang="tr-TR" sz="2800" b="1" dirty="0" smtClean="0"/>
              <a:t>Personellerimiz</a:t>
            </a:r>
            <a:r>
              <a:rPr lang="tr-TR" sz="2800" dirty="0" smtClean="0"/>
              <a:t>) kütüphanemizin </a:t>
            </a:r>
            <a:r>
              <a:rPr lang="tr-TR" sz="2800" b="1" dirty="0" smtClean="0"/>
              <a:t>doğal</a:t>
            </a:r>
            <a:r>
              <a:rPr lang="tr-TR" sz="2800" dirty="0" smtClean="0"/>
              <a:t> kullanıcılarımızdır. Hizmetlerimizden faydalanmak için ayrıca bir çalışma/ücret gibi talebimiz yoktur.</a:t>
            </a:r>
          </a:p>
          <a:p>
            <a:pPr algn="just">
              <a:buNone/>
            </a:pPr>
            <a:r>
              <a:rPr lang="tr-TR" sz="2800" dirty="0" smtClean="0"/>
              <a:t>Kitap ödünç almanız için üyelik formu doldurmanız gerekmektedir. Danışma birimimizden form temin edebilirsiniz. </a:t>
            </a:r>
            <a:r>
              <a:rPr lang="tr-TR" sz="2800" b="1" dirty="0" smtClean="0"/>
              <a:t>Öğrenci kimlik kartlarınız </a:t>
            </a:r>
            <a:r>
              <a:rPr lang="tr-TR" sz="2800" dirty="0" smtClean="0"/>
              <a:t>hizmetlerimize erişmeniz için yeterlidir Kütüphane kartı vb. başka bir kart verilmemektedir.</a:t>
            </a:r>
            <a:endParaRPr lang="tr-TR" sz="2800"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30</a:t>
            </a:fld>
            <a:endParaRPr lang="tr-TR"/>
          </a:p>
        </p:txBody>
      </p:sp>
    </p:spTree>
  </p:cSld>
  <p:clrMapOvr>
    <a:masterClrMapping/>
  </p:clrMapOvr>
  <p:transition spd="med">
    <p:cut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Danışma Birimimiz</a:t>
            </a:r>
            <a:endParaRPr lang="tr-TR" b="1"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31</a:t>
            </a:fld>
            <a:endParaRPr lang="tr-TR"/>
          </a:p>
        </p:txBody>
      </p:sp>
      <p:pic>
        <p:nvPicPr>
          <p:cNvPr id="2051" name="Picture 3"/>
          <p:cNvPicPr>
            <a:picLocks noGrp="1" noChangeAspect="1" noChangeArrowheads="1"/>
          </p:cNvPicPr>
          <p:nvPr>
            <p:ph idx="1"/>
          </p:nvPr>
        </p:nvPicPr>
        <p:blipFill>
          <a:blip r:embed="rId2" cstate="print"/>
          <a:srcRect/>
          <a:stretch>
            <a:fillRect/>
          </a:stretch>
        </p:blipFill>
        <p:spPr bwMode="auto">
          <a:xfrm>
            <a:off x="623888" y="1600211"/>
            <a:ext cx="7896225" cy="4525941"/>
          </a:xfrm>
          <a:prstGeom prst="rect">
            <a:avLst/>
          </a:prstGeom>
          <a:noFill/>
          <a:ln w="9525">
            <a:noFill/>
            <a:miter lim="800000"/>
            <a:headEnd/>
            <a:tailEnd/>
          </a:ln>
        </p:spPr>
      </p:pic>
    </p:spTree>
  </p:cSld>
  <p:clrMapOvr>
    <a:masterClrMapping/>
  </p:clrMapOvr>
  <p:transition spd="med">
    <p:cut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Kütüphanemiz Web Sayfası</a:t>
            </a:r>
            <a:endParaRPr lang="tr-TR"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32</a:t>
            </a:fld>
            <a:endParaRPr lang="tr-TR"/>
          </a:p>
        </p:txBody>
      </p:sp>
      <p:pic>
        <p:nvPicPr>
          <p:cNvPr id="3074" name="Picture 2"/>
          <p:cNvPicPr>
            <a:picLocks noGrp="1" noChangeAspect="1" noChangeArrowheads="1"/>
          </p:cNvPicPr>
          <p:nvPr>
            <p:ph idx="1"/>
          </p:nvPr>
        </p:nvPicPr>
        <p:blipFill>
          <a:blip r:embed="rId2" cstate="print"/>
          <a:srcRect/>
          <a:stretch>
            <a:fillRect/>
          </a:stretch>
        </p:blipFill>
        <p:spPr bwMode="auto">
          <a:xfrm>
            <a:off x="539552" y="1196752"/>
            <a:ext cx="7920880" cy="5250788"/>
          </a:xfrm>
          <a:prstGeom prst="rect">
            <a:avLst/>
          </a:prstGeom>
          <a:noFill/>
          <a:ln w="9525">
            <a:noFill/>
            <a:miter lim="800000"/>
            <a:headEnd/>
            <a:tailEnd/>
          </a:ln>
        </p:spPr>
      </p:pic>
    </p:spTree>
  </p:cSld>
  <p:clrMapOvr>
    <a:masterClrMapping/>
  </p:clrMapOvr>
  <p:transition spd="med">
    <p:cut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Öğrenci Üyelik formu</a:t>
            </a:r>
            <a:endParaRPr lang="tr-TR"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33</a:t>
            </a:fld>
            <a:endParaRPr lang="tr-TR"/>
          </a:p>
        </p:txBody>
      </p:sp>
      <p:pic>
        <p:nvPicPr>
          <p:cNvPr id="4099" name="Picture 3"/>
          <p:cNvPicPr>
            <a:picLocks noGrp="1" noChangeAspect="1" noChangeArrowheads="1"/>
          </p:cNvPicPr>
          <p:nvPr>
            <p:ph idx="1"/>
          </p:nvPr>
        </p:nvPicPr>
        <p:blipFill>
          <a:blip r:embed="rId2" cstate="print"/>
          <a:srcRect/>
          <a:stretch>
            <a:fillRect/>
          </a:stretch>
        </p:blipFill>
        <p:spPr bwMode="auto">
          <a:xfrm>
            <a:off x="2555776" y="1155786"/>
            <a:ext cx="4176464" cy="5138784"/>
          </a:xfrm>
          <a:prstGeom prst="rect">
            <a:avLst/>
          </a:prstGeom>
          <a:noFill/>
          <a:ln w="9525">
            <a:noFill/>
            <a:miter lim="800000"/>
            <a:headEnd/>
            <a:tailEnd/>
          </a:ln>
        </p:spPr>
      </p:pic>
    </p:spTree>
  </p:cSld>
  <p:clrMapOvr>
    <a:masterClrMapping/>
  </p:clrMapOvr>
  <p:transition spd="med">
    <p:cut thruBlk="1"/>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3200" b="1" dirty="0" smtClean="0">
                <a:solidFill>
                  <a:srgbClr val="FF0000"/>
                </a:solidFill>
              </a:rPr>
              <a:t>Kütüphanemizde hangi salonları Araştırmalarımız için kullanabilirim?</a:t>
            </a:r>
            <a:endParaRPr lang="tr-TR" sz="3200" b="1" dirty="0">
              <a:solidFill>
                <a:srgbClr val="FF0000"/>
              </a:solidFill>
            </a:endParaRPr>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34</a:t>
            </a:fld>
            <a:endParaRPr lang="tr-TR"/>
          </a:p>
        </p:txBody>
      </p:sp>
      <p:pic>
        <p:nvPicPr>
          <p:cNvPr id="5122" name="Picture 2"/>
          <p:cNvPicPr>
            <a:picLocks noGrp="1" noChangeAspect="1" noChangeArrowheads="1"/>
          </p:cNvPicPr>
          <p:nvPr>
            <p:ph idx="1"/>
          </p:nvPr>
        </p:nvPicPr>
        <p:blipFill>
          <a:blip r:embed="rId2" cstate="print"/>
          <a:srcRect/>
          <a:stretch>
            <a:fillRect/>
          </a:stretch>
        </p:blipFill>
        <p:spPr bwMode="auto">
          <a:xfrm>
            <a:off x="467544" y="1700808"/>
            <a:ext cx="4465559" cy="4669979"/>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4932040" y="1700808"/>
            <a:ext cx="3957029" cy="4653135"/>
          </a:xfrm>
          <a:prstGeom prst="rect">
            <a:avLst/>
          </a:prstGeom>
          <a:noFill/>
          <a:ln w="9525">
            <a:noFill/>
            <a:miter lim="800000"/>
            <a:headEnd/>
            <a:tailEnd/>
          </a:ln>
        </p:spPr>
      </p:pic>
    </p:spTree>
  </p:cSld>
  <p:clrMapOvr>
    <a:masterClrMapping/>
  </p:clrMapOvr>
  <p:transition spd="med">
    <p:cut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Genel Okuma Salonları</a:t>
            </a:r>
            <a:endParaRPr lang="tr-TR"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35</a:t>
            </a:fld>
            <a:endParaRPr lang="tr-TR"/>
          </a:p>
        </p:txBody>
      </p:sp>
      <p:pic>
        <p:nvPicPr>
          <p:cNvPr id="6146" name="Picture 2"/>
          <p:cNvPicPr>
            <a:picLocks noGrp="1" noChangeAspect="1" noChangeArrowheads="1"/>
          </p:cNvPicPr>
          <p:nvPr>
            <p:ph idx="1"/>
          </p:nvPr>
        </p:nvPicPr>
        <p:blipFill>
          <a:blip r:embed="rId2" cstate="print"/>
          <a:srcRect/>
          <a:stretch>
            <a:fillRect/>
          </a:stretch>
        </p:blipFill>
        <p:spPr bwMode="auto">
          <a:xfrm>
            <a:off x="395536" y="1412776"/>
            <a:ext cx="4061762" cy="4525963"/>
          </a:xfrm>
          <a:prstGeom prst="rect">
            <a:avLst/>
          </a:prstGeom>
          <a:noFill/>
          <a:ln w="9525">
            <a:noFill/>
            <a:miter lim="800000"/>
            <a:headEnd/>
            <a:tailEnd/>
          </a:ln>
        </p:spPr>
      </p:pic>
      <p:pic>
        <p:nvPicPr>
          <p:cNvPr id="6147" name="Picture 3"/>
          <p:cNvPicPr>
            <a:picLocks noChangeAspect="1" noChangeArrowheads="1"/>
          </p:cNvPicPr>
          <p:nvPr/>
        </p:nvPicPr>
        <p:blipFill>
          <a:blip r:embed="rId3" cstate="print"/>
          <a:srcRect/>
          <a:stretch>
            <a:fillRect/>
          </a:stretch>
        </p:blipFill>
        <p:spPr bwMode="auto">
          <a:xfrm>
            <a:off x="4427984" y="1412776"/>
            <a:ext cx="4563695" cy="4536504"/>
          </a:xfrm>
          <a:prstGeom prst="rect">
            <a:avLst/>
          </a:prstGeom>
          <a:noFill/>
          <a:ln w="9525">
            <a:noFill/>
            <a:miter lim="800000"/>
            <a:headEnd/>
            <a:tailEnd/>
          </a:ln>
        </p:spPr>
      </p:pic>
    </p:spTree>
  </p:cSld>
  <p:clrMapOvr>
    <a:masterClrMapping/>
  </p:clrMapOvr>
  <p:transition spd="med">
    <p:cut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3200" b="1" dirty="0" smtClean="0"/>
              <a:t>Danışma (Referans) Kaynakları ve Tez Salonu</a:t>
            </a:r>
            <a:endParaRPr lang="tr-TR" sz="3200" b="1"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36</a:t>
            </a:fld>
            <a:endParaRPr lang="tr-TR"/>
          </a:p>
        </p:txBody>
      </p:sp>
      <p:pic>
        <p:nvPicPr>
          <p:cNvPr id="7171" name="Picture 3"/>
          <p:cNvPicPr>
            <a:picLocks noGrp="1" noChangeAspect="1" noChangeArrowheads="1"/>
          </p:cNvPicPr>
          <p:nvPr>
            <p:ph idx="1"/>
          </p:nvPr>
        </p:nvPicPr>
        <p:blipFill>
          <a:blip r:embed="rId2" cstate="print"/>
          <a:srcRect/>
          <a:stretch>
            <a:fillRect/>
          </a:stretch>
        </p:blipFill>
        <p:spPr bwMode="auto">
          <a:xfrm>
            <a:off x="251520" y="1268760"/>
            <a:ext cx="4824536" cy="4536504"/>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a:stretch>
            <a:fillRect/>
          </a:stretch>
        </p:blipFill>
        <p:spPr bwMode="auto">
          <a:xfrm>
            <a:off x="4860032" y="1268760"/>
            <a:ext cx="4089141" cy="4525963"/>
          </a:xfrm>
          <a:prstGeom prst="rect">
            <a:avLst/>
          </a:prstGeom>
          <a:noFill/>
          <a:ln w="9525">
            <a:noFill/>
            <a:miter lim="800000"/>
            <a:headEnd/>
            <a:tailEnd/>
          </a:ln>
        </p:spPr>
      </p:pic>
    </p:spTree>
  </p:cSld>
  <p:clrMapOvr>
    <a:masterClrMapping/>
  </p:clrMapOvr>
  <p:transition spd="med">
    <p:cut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3600" b="1" dirty="0" smtClean="0">
                <a:solidFill>
                  <a:schemeClr val="accent5">
                    <a:lumMod val="75000"/>
                  </a:schemeClr>
                </a:solidFill>
              </a:rPr>
              <a:t>Kütüphane aradığım kitabı nasıl bulurum?</a:t>
            </a:r>
            <a:endParaRPr lang="tr-TR" sz="3600" b="1" dirty="0">
              <a:solidFill>
                <a:schemeClr val="accent5">
                  <a:lumMod val="75000"/>
                </a:schemeClr>
              </a:solidFill>
            </a:endParaRPr>
          </a:p>
        </p:txBody>
      </p:sp>
      <p:sp>
        <p:nvSpPr>
          <p:cNvPr id="3" name="2 İçerik Yer Tutucusu"/>
          <p:cNvSpPr>
            <a:spLocks noGrp="1"/>
          </p:cNvSpPr>
          <p:nvPr>
            <p:ph idx="1"/>
          </p:nvPr>
        </p:nvSpPr>
        <p:spPr/>
        <p:txBody>
          <a:bodyPr/>
          <a:lstStyle/>
          <a:p>
            <a:pPr>
              <a:buNone/>
            </a:pPr>
            <a:r>
              <a:rPr lang="tr-TR" dirty="0" smtClean="0"/>
              <a:t>1-Kütüphanemiz koridorlarında bulunan katalog tarama terminallerine aradığınız kitap için eser adı, anahtar kelime vb. arama kriterlerinin yazılması ile kitabın yerine ulaşabilirsiniz.</a:t>
            </a:r>
          </a:p>
          <a:p>
            <a:pPr>
              <a:buNone/>
            </a:pPr>
            <a:endParaRPr lang="tr-TR"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37</a:t>
            </a:fld>
            <a:endParaRPr lang="tr-TR"/>
          </a:p>
        </p:txBody>
      </p:sp>
      <p:pic>
        <p:nvPicPr>
          <p:cNvPr id="7" name="Picture 2"/>
          <p:cNvPicPr>
            <a:picLocks noChangeAspect="1" noChangeArrowheads="1"/>
          </p:cNvPicPr>
          <p:nvPr/>
        </p:nvPicPr>
        <p:blipFill>
          <a:blip r:embed="rId2" cstate="print"/>
          <a:srcRect/>
          <a:stretch>
            <a:fillRect/>
          </a:stretch>
        </p:blipFill>
        <p:spPr bwMode="auto">
          <a:xfrm>
            <a:off x="827584" y="3645024"/>
            <a:ext cx="3384376" cy="2606757"/>
          </a:xfrm>
          <a:prstGeom prst="rect">
            <a:avLst/>
          </a:prstGeom>
          <a:noFill/>
          <a:ln w="9525">
            <a:noFill/>
            <a:miter lim="800000"/>
            <a:headEnd/>
            <a:tailEnd/>
          </a:ln>
        </p:spPr>
      </p:pic>
      <p:pic>
        <p:nvPicPr>
          <p:cNvPr id="9" name="Picture 4"/>
          <p:cNvPicPr>
            <a:picLocks noChangeAspect="1" noChangeArrowheads="1"/>
          </p:cNvPicPr>
          <p:nvPr/>
        </p:nvPicPr>
        <p:blipFill>
          <a:blip r:embed="rId3" cstate="print"/>
          <a:srcRect/>
          <a:stretch>
            <a:fillRect/>
          </a:stretch>
        </p:blipFill>
        <p:spPr bwMode="auto">
          <a:xfrm>
            <a:off x="4355976" y="3573016"/>
            <a:ext cx="4176464" cy="3417243"/>
          </a:xfrm>
          <a:prstGeom prst="rect">
            <a:avLst/>
          </a:prstGeom>
          <a:noFill/>
          <a:ln w="9525">
            <a:noFill/>
            <a:miter lim="800000"/>
            <a:headEnd/>
            <a:tailEnd/>
          </a:ln>
        </p:spPr>
      </p:pic>
    </p:spTree>
  </p:cSld>
  <p:clrMapOvr>
    <a:masterClrMapping/>
  </p:clrMapOvr>
  <p:transition spd="med">
    <p:cut thruBlk="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3600" b="1" dirty="0" smtClean="0">
                <a:solidFill>
                  <a:schemeClr val="accent5">
                    <a:lumMod val="75000"/>
                  </a:schemeClr>
                </a:solidFill>
              </a:rPr>
              <a:t>Kütüphane aradığım kitabı nasıl bulurum?</a:t>
            </a:r>
            <a:endParaRPr lang="tr-TR" sz="3600"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38</a:t>
            </a:fld>
            <a:endParaRPr lang="tr-TR"/>
          </a:p>
        </p:txBody>
      </p:sp>
      <p:sp>
        <p:nvSpPr>
          <p:cNvPr id="12" name="11 İçerik Yer Tutucusu"/>
          <p:cNvSpPr>
            <a:spLocks noGrp="1"/>
          </p:cNvSpPr>
          <p:nvPr>
            <p:ph idx="1"/>
          </p:nvPr>
        </p:nvSpPr>
        <p:spPr/>
        <p:txBody>
          <a:bodyPr/>
          <a:lstStyle/>
          <a:p>
            <a:pPr>
              <a:buNone/>
            </a:pPr>
            <a:r>
              <a:rPr lang="tr-TR" dirty="0" smtClean="0"/>
              <a:t>2- Cep telefonlarınızdan Üniversitemiz ana sayfasından kütüphane ikonuna tıklayıp veya kütüphanemiz web sayfasından E-Katalog linkine tıklayarak kitap arama sayfasını kullanabilirsiniz..</a:t>
            </a:r>
          </a:p>
          <a:p>
            <a:pPr>
              <a:buNone/>
            </a:pPr>
            <a:endParaRPr lang="tr-TR" dirty="0"/>
          </a:p>
        </p:txBody>
      </p:sp>
      <p:pic>
        <p:nvPicPr>
          <p:cNvPr id="13" name="Picture 5"/>
          <p:cNvPicPr>
            <a:picLocks noChangeAspect="1" noChangeArrowheads="1"/>
          </p:cNvPicPr>
          <p:nvPr/>
        </p:nvPicPr>
        <p:blipFill>
          <a:blip r:embed="rId2" cstate="print"/>
          <a:srcRect/>
          <a:stretch>
            <a:fillRect/>
          </a:stretch>
        </p:blipFill>
        <p:spPr bwMode="auto">
          <a:xfrm>
            <a:off x="683568" y="4077072"/>
            <a:ext cx="2981325" cy="2304256"/>
          </a:xfrm>
          <a:prstGeom prst="rect">
            <a:avLst/>
          </a:prstGeom>
          <a:noFill/>
          <a:ln w="9525">
            <a:noFill/>
            <a:miter lim="800000"/>
            <a:headEnd/>
            <a:tailEnd/>
          </a:ln>
        </p:spPr>
      </p:pic>
      <p:pic>
        <p:nvPicPr>
          <p:cNvPr id="10247" name="Picture 7"/>
          <p:cNvPicPr>
            <a:picLocks noChangeAspect="1" noChangeArrowheads="1"/>
          </p:cNvPicPr>
          <p:nvPr/>
        </p:nvPicPr>
        <p:blipFill>
          <a:blip r:embed="rId3" cstate="print"/>
          <a:srcRect/>
          <a:stretch>
            <a:fillRect/>
          </a:stretch>
        </p:blipFill>
        <p:spPr bwMode="auto">
          <a:xfrm>
            <a:off x="3851920" y="3645024"/>
            <a:ext cx="4817329" cy="2736304"/>
          </a:xfrm>
          <a:prstGeom prst="rect">
            <a:avLst/>
          </a:prstGeom>
          <a:noFill/>
          <a:ln w="9525">
            <a:noFill/>
            <a:miter lim="800000"/>
            <a:headEnd/>
            <a:tailEnd/>
          </a:ln>
        </p:spPr>
      </p:pic>
    </p:spTree>
  </p:cSld>
  <p:clrMapOvr>
    <a:masterClrMapping/>
  </p:clrMapOvr>
  <p:transition spd="med">
    <p:cut thruBlk="1"/>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3200" b="1" dirty="0" smtClean="0">
                <a:solidFill>
                  <a:schemeClr val="accent5">
                    <a:lumMod val="75000"/>
                  </a:schemeClr>
                </a:solidFill>
              </a:rPr>
              <a:t>Aradığım kitap kütüphanede bulunuyorsa nerde bulacağım?</a:t>
            </a:r>
            <a:endParaRPr lang="tr-TR" sz="3200" b="1" dirty="0">
              <a:solidFill>
                <a:schemeClr val="accent5">
                  <a:lumMod val="75000"/>
                </a:schemeClr>
              </a:solidFill>
            </a:endParaRPr>
          </a:p>
        </p:txBody>
      </p:sp>
      <p:sp>
        <p:nvSpPr>
          <p:cNvPr id="3" name="2 İçerik Yer Tutucusu"/>
          <p:cNvSpPr>
            <a:spLocks noGrp="1"/>
          </p:cNvSpPr>
          <p:nvPr>
            <p:ph idx="1"/>
          </p:nvPr>
        </p:nvSpPr>
        <p:spPr/>
        <p:txBody>
          <a:bodyPr/>
          <a:lstStyle/>
          <a:p>
            <a:pPr>
              <a:buNone/>
            </a:pPr>
            <a:r>
              <a:rPr lang="tr-TR" sz="2800" dirty="0" smtClean="0"/>
              <a:t>Kütüphane dermemiz bütün dünyada geçerli </a:t>
            </a:r>
            <a:r>
              <a:rPr lang="tr-TR" sz="2800" b="1" dirty="0" smtClean="0">
                <a:solidFill>
                  <a:srgbClr val="FF0000"/>
                </a:solidFill>
              </a:rPr>
              <a:t>LC</a:t>
            </a:r>
            <a:r>
              <a:rPr lang="tr-TR" sz="2800" dirty="0" smtClean="0"/>
              <a:t> (</a:t>
            </a:r>
            <a:r>
              <a:rPr lang="tr-TR" sz="2800" dirty="0" err="1" smtClean="0"/>
              <a:t>Library</a:t>
            </a:r>
            <a:r>
              <a:rPr lang="tr-TR" sz="2800" dirty="0" smtClean="0"/>
              <a:t> of </a:t>
            </a:r>
            <a:r>
              <a:rPr lang="tr-TR" sz="2800" dirty="0" err="1" smtClean="0"/>
              <a:t>Congres</a:t>
            </a:r>
            <a:r>
              <a:rPr lang="tr-TR" sz="2800" dirty="0" smtClean="0"/>
              <a:t>) sınıflama sistemine göre sınıflandırılmaktadır. Bu sayede aynı</a:t>
            </a:r>
          </a:p>
          <a:p>
            <a:pPr>
              <a:buNone/>
            </a:pPr>
            <a:r>
              <a:rPr lang="tr-TR" sz="2800" dirty="0" smtClean="0"/>
              <a:t>    konuda bulunan kitaplar rafta </a:t>
            </a:r>
            <a:r>
              <a:rPr lang="tr-TR" sz="2800" dirty="0" err="1" smtClean="0"/>
              <a:t>yanyana</a:t>
            </a:r>
            <a:endParaRPr lang="tr-TR" sz="2800" dirty="0" smtClean="0"/>
          </a:p>
          <a:p>
            <a:pPr>
              <a:buNone/>
            </a:pPr>
            <a:r>
              <a:rPr lang="tr-TR" sz="2800" dirty="0" smtClean="0"/>
              <a:t>   bulunmaktadır.</a:t>
            </a:r>
          </a:p>
          <a:p>
            <a:pPr>
              <a:buNone/>
            </a:pPr>
            <a:r>
              <a:rPr lang="tr-TR" sz="2800" dirty="0" smtClean="0"/>
              <a:t>Aradığınız kaynaklara kitapların sırtında bulunan etiketlerden ulaşabilirsiniz. </a:t>
            </a:r>
          </a:p>
          <a:p>
            <a:pPr>
              <a:buNone/>
            </a:pPr>
            <a:endParaRPr lang="tr-TR" sz="2800" dirty="0" smtClean="0"/>
          </a:p>
          <a:p>
            <a:pPr>
              <a:buNone/>
            </a:pPr>
            <a:endParaRPr lang="tr-TR" sz="2800" dirty="0" smtClean="0"/>
          </a:p>
          <a:p>
            <a:pPr>
              <a:buNone/>
            </a:pPr>
            <a:endParaRPr lang="tr-TR" sz="2800" dirty="0" smtClean="0"/>
          </a:p>
          <a:p>
            <a:pPr>
              <a:buNone/>
            </a:pPr>
            <a:endParaRPr lang="tr-TR" sz="2800" dirty="0" smtClean="0"/>
          </a:p>
          <a:p>
            <a:pPr>
              <a:buNone/>
            </a:pPr>
            <a:endParaRPr lang="tr-TR" sz="2800" dirty="0" smtClean="0"/>
          </a:p>
          <a:p>
            <a:pPr>
              <a:buNone/>
            </a:pPr>
            <a:endParaRPr lang="tr-TR" sz="2800" dirty="0" smtClean="0"/>
          </a:p>
          <a:p>
            <a:pPr>
              <a:buNone/>
            </a:pPr>
            <a:endParaRPr lang="tr-TR" sz="2800" dirty="0" smtClean="0"/>
          </a:p>
          <a:p>
            <a:pPr>
              <a:buNone/>
            </a:pPr>
            <a:r>
              <a:rPr lang="tr-TR" sz="2800" dirty="0" smtClean="0"/>
              <a:t>  </a:t>
            </a:r>
          </a:p>
          <a:p>
            <a:pPr>
              <a:buNone/>
            </a:pPr>
            <a:endParaRPr lang="tr-TR" dirty="0" smtClean="0"/>
          </a:p>
          <a:p>
            <a:pPr>
              <a:buNone/>
            </a:pPr>
            <a:endParaRPr lang="tr-TR"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39</a:t>
            </a:fld>
            <a:endParaRPr lang="tr-TR"/>
          </a:p>
        </p:txBody>
      </p:sp>
      <p:pic>
        <p:nvPicPr>
          <p:cNvPr id="10" name="Picture 5"/>
          <p:cNvPicPr>
            <a:picLocks noChangeAspect="1" noChangeArrowheads="1"/>
          </p:cNvPicPr>
          <p:nvPr/>
        </p:nvPicPr>
        <p:blipFill>
          <a:blip r:embed="rId2" cstate="print"/>
          <a:srcRect/>
          <a:stretch>
            <a:fillRect/>
          </a:stretch>
        </p:blipFill>
        <p:spPr bwMode="auto">
          <a:xfrm>
            <a:off x="6372200" y="2060848"/>
            <a:ext cx="2448272" cy="2057371"/>
          </a:xfrm>
          <a:prstGeom prst="rect">
            <a:avLst/>
          </a:prstGeom>
          <a:noFill/>
          <a:ln w="9525">
            <a:noFill/>
            <a:miter lim="800000"/>
            <a:headEnd/>
            <a:tailEnd/>
          </a:ln>
        </p:spPr>
      </p:pic>
    </p:spTree>
  </p:cSld>
  <p:clrMapOvr>
    <a:masterClrMapping/>
  </p:clrMapOvr>
  <p:transition spd="med">
    <p:cut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88640"/>
            <a:ext cx="8229600" cy="5937523"/>
          </a:xfrm>
        </p:spPr>
        <p:txBody>
          <a:bodyPr/>
          <a:lstStyle/>
          <a:p>
            <a:pPr>
              <a:buNone/>
            </a:pPr>
            <a:r>
              <a:rPr lang="tr-TR" dirty="0" smtClean="0"/>
              <a:t>Katalog taramasından kitabın yer</a:t>
            </a:r>
          </a:p>
          <a:p>
            <a:pPr>
              <a:buNone/>
            </a:pPr>
            <a:r>
              <a:rPr lang="tr-TR" dirty="0" smtClean="0"/>
              <a:t>numarasını alarak raflardaki yerine</a:t>
            </a:r>
          </a:p>
          <a:p>
            <a:pPr>
              <a:buNone/>
            </a:pPr>
            <a:r>
              <a:rPr lang="tr-TR" dirty="0" smtClean="0"/>
              <a:t>ulaşabilirsiniz.</a:t>
            </a:r>
          </a:p>
          <a:p>
            <a:pPr>
              <a:buNone/>
            </a:pPr>
            <a:r>
              <a:rPr lang="tr-TR" sz="2400" dirty="0" smtClean="0"/>
              <a:t>Örneğin;</a:t>
            </a:r>
          </a:p>
          <a:p>
            <a:pPr>
              <a:buNone/>
            </a:pPr>
            <a:r>
              <a:rPr lang="tr-TR" sz="2400" dirty="0" smtClean="0"/>
              <a:t>Görsel Sanatlar “N”</a:t>
            </a:r>
          </a:p>
          <a:p>
            <a:pPr>
              <a:buNone/>
            </a:pPr>
            <a:r>
              <a:rPr lang="tr-TR" sz="2400" dirty="0" smtClean="0"/>
              <a:t>Mimari “NA”</a:t>
            </a:r>
          </a:p>
          <a:p>
            <a:pPr>
              <a:buNone/>
            </a:pPr>
            <a:r>
              <a:rPr lang="tr-TR" sz="2400" dirty="0" smtClean="0"/>
              <a:t>Bilim Genel “Q”</a:t>
            </a:r>
          </a:p>
          <a:p>
            <a:pPr>
              <a:buNone/>
            </a:pPr>
            <a:r>
              <a:rPr lang="tr-TR" sz="2400" dirty="0" err="1" smtClean="0"/>
              <a:t>Matemetik</a:t>
            </a:r>
            <a:r>
              <a:rPr lang="tr-TR" sz="2400" dirty="0" smtClean="0"/>
              <a:t> “QA”</a:t>
            </a:r>
          </a:p>
          <a:p>
            <a:pPr>
              <a:buNone/>
            </a:pPr>
            <a:r>
              <a:rPr lang="tr-TR" sz="2400" dirty="0" smtClean="0"/>
              <a:t>Çevre Mühendisliği</a:t>
            </a:r>
          </a:p>
          <a:p>
            <a:pPr>
              <a:buNone/>
            </a:pPr>
            <a:r>
              <a:rPr lang="tr-TR" sz="2400" dirty="0" smtClean="0"/>
              <a:t>kitaplarını“T” rafında</a:t>
            </a:r>
          </a:p>
          <a:p>
            <a:pPr>
              <a:buNone/>
            </a:pPr>
            <a:r>
              <a:rPr lang="tr-TR" sz="2400" dirty="0" smtClean="0"/>
              <a:t> bulabilirsiniz.</a:t>
            </a:r>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40</a:t>
            </a:fld>
            <a:endParaRPr lang="tr-TR"/>
          </a:p>
        </p:txBody>
      </p:sp>
      <p:pic>
        <p:nvPicPr>
          <p:cNvPr id="12290" name="Picture 2"/>
          <p:cNvPicPr>
            <a:picLocks noChangeAspect="1" noChangeArrowheads="1"/>
          </p:cNvPicPr>
          <p:nvPr/>
        </p:nvPicPr>
        <p:blipFill>
          <a:blip r:embed="rId2" cstate="print"/>
          <a:srcRect/>
          <a:stretch>
            <a:fillRect/>
          </a:stretch>
        </p:blipFill>
        <p:spPr bwMode="auto">
          <a:xfrm>
            <a:off x="6300192" y="332656"/>
            <a:ext cx="2635864" cy="4968552"/>
          </a:xfrm>
          <a:prstGeom prst="rect">
            <a:avLst/>
          </a:prstGeom>
          <a:noFill/>
          <a:ln w="9525">
            <a:noFill/>
            <a:miter lim="800000"/>
            <a:headEnd/>
            <a:tailEnd/>
          </a:ln>
        </p:spPr>
      </p:pic>
      <p:pic>
        <p:nvPicPr>
          <p:cNvPr id="8" name="Picture 2"/>
          <p:cNvPicPr>
            <a:picLocks noChangeAspect="1" noChangeArrowheads="1"/>
          </p:cNvPicPr>
          <p:nvPr/>
        </p:nvPicPr>
        <p:blipFill>
          <a:blip r:embed="rId3" cstate="print"/>
          <a:srcRect/>
          <a:stretch>
            <a:fillRect/>
          </a:stretch>
        </p:blipFill>
        <p:spPr bwMode="auto">
          <a:xfrm>
            <a:off x="3275856" y="1628800"/>
            <a:ext cx="2991084" cy="3662935"/>
          </a:xfrm>
          <a:prstGeom prst="rect">
            <a:avLst/>
          </a:prstGeom>
          <a:noFill/>
          <a:ln w="9525">
            <a:noFill/>
            <a:miter lim="800000"/>
            <a:headEnd/>
            <a:tailEnd/>
          </a:ln>
        </p:spPr>
      </p:pic>
    </p:spTree>
  </p:cSld>
  <p:clrMapOvr>
    <a:masterClrMapping/>
  </p:clrMapOvr>
  <p:transition spd="med">
    <p:cut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4000" b="1" dirty="0" smtClean="0">
                <a:solidFill>
                  <a:srgbClr val="FF0000"/>
                </a:solidFill>
              </a:rPr>
              <a:t>Elektronik kütüphaneyi nasıl kullanabilirim?</a:t>
            </a:r>
            <a:endParaRPr lang="tr-TR" sz="4000" b="1" dirty="0">
              <a:solidFill>
                <a:srgbClr val="FF0000"/>
              </a:solidFill>
            </a:endParaRPr>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41</a:t>
            </a:fld>
            <a:endParaRPr lang="tr-TR"/>
          </a:p>
        </p:txBody>
      </p:sp>
      <p:sp>
        <p:nvSpPr>
          <p:cNvPr id="6" name="5 İçerik Yer Tutucusu"/>
          <p:cNvSpPr>
            <a:spLocks noGrp="1"/>
          </p:cNvSpPr>
          <p:nvPr>
            <p:ph idx="1"/>
          </p:nvPr>
        </p:nvSpPr>
        <p:spPr/>
        <p:txBody>
          <a:bodyPr/>
          <a:lstStyle/>
          <a:p>
            <a:pPr>
              <a:buNone/>
            </a:pPr>
            <a:r>
              <a:rPr lang="tr-TR" sz="2800" dirty="0" smtClean="0"/>
              <a:t>Elektronik kaynaklarımız 3,5 Milyon üzerinde e-kitaba sahip olarak büyük bir dermeden oluşmaktadır.</a:t>
            </a:r>
          </a:p>
          <a:p>
            <a:pPr>
              <a:buNone/>
            </a:pPr>
            <a:r>
              <a:rPr lang="tr-TR" sz="2800" dirty="0" smtClean="0"/>
              <a:t>Kütüphanemiz web sayfasında bulunan </a:t>
            </a:r>
            <a:r>
              <a:rPr lang="tr-TR" sz="2800" b="1" dirty="0" smtClean="0"/>
              <a:t>E-Kütüphane</a:t>
            </a:r>
            <a:r>
              <a:rPr lang="tr-TR" sz="2800" dirty="0" smtClean="0"/>
              <a:t> alanından, dilerseniz de </a:t>
            </a:r>
            <a:r>
              <a:rPr lang="tr-TR" sz="2800" b="1" dirty="0" smtClean="0"/>
              <a:t>Bütünleşik Arama </a:t>
            </a:r>
            <a:r>
              <a:rPr lang="tr-TR" sz="2800" dirty="0" smtClean="0"/>
              <a:t>alanından arama yaparak kaynak araması yapabilirsiniz.</a:t>
            </a:r>
          </a:p>
          <a:p>
            <a:pPr>
              <a:buNone/>
            </a:pPr>
            <a:endParaRPr lang="tr-TR" sz="2800" dirty="0" smtClean="0"/>
          </a:p>
          <a:p>
            <a:pPr>
              <a:buNone/>
            </a:pPr>
            <a:endParaRPr lang="tr-TR" sz="2800" dirty="0" smtClean="0"/>
          </a:p>
          <a:p>
            <a:pPr>
              <a:buNone/>
            </a:pPr>
            <a:endParaRPr lang="tr-TR" sz="2800" dirty="0" smtClean="0"/>
          </a:p>
          <a:p>
            <a:pPr>
              <a:buNone/>
            </a:pPr>
            <a:endParaRPr lang="tr-TR" sz="2800" dirty="0"/>
          </a:p>
        </p:txBody>
      </p:sp>
      <p:pic>
        <p:nvPicPr>
          <p:cNvPr id="8" name="Picture 2"/>
          <p:cNvPicPr>
            <a:picLocks noChangeAspect="1" noChangeArrowheads="1"/>
          </p:cNvPicPr>
          <p:nvPr/>
        </p:nvPicPr>
        <p:blipFill>
          <a:blip r:embed="rId2" cstate="print"/>
          <a:srcRect/>
          <a:stretch>
            <a:fillRect/>
          </a:stretch>
        </p:blipFill>
        <p:spPr bwMode="auto">
          <a:xfrm>
            <a:off x="2267744" y="4005064"/>
            <a:ext cx="3617753" cy="2721929"/>
          </a:xfrm>
          <a:prstGeom prst="rect">
            <a:avLst/>
          </a:prstGeom>
          <a:noFill/>
          <a:ln w="9525">
            <a:noFill/>
            <a:miter lim="800000"/>
            <a:headEnd/>
            <a:tailEnd/>
          </a:ln>
        </p:spPr>
      </p:pic>
    </p:spTree>
  </p:cSld>
  <p:clrMapOvr>
    <a:masterClrMapping/>
  </p:clrMapOvr>
  <p:transition spd="med">
    <p:cut thruBlk="1"/>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42</a:t>
            </a:fld>
            <a:endParaRPr lang="tr-TR"/>
          </a:p>
        </p:txBody>
      </p:sp>
      <p:pic>
        <p:nvPicPr>
          <p:cNvPr id="14338" name="Picture 2"/>
          <p:cNvPicPr>
            <a:picLocks noGrp="1" noChangeAspect="1" noChangeArrowheads="1"/>
          </p:cNvPicPr>
          <p:nvPr>
            <p:ph idx="1"/>
          </p:nvPr>
        </p:nvPicPr>
        <p:blipFill>
          <a:blip r:embed="rId2" cstate="print"/>
          <a:srcRect/>
          <a:stretch>
            <a:fillRect/>
          </a:stretch>
        </p:blipFill>
        <p:spPr bwMode="auto">
          <a:xfrm>
            <a:off x="467544" y="260648"/>
            <a:ext cx="8265571" cy="5904656"/>
          </a:xfrm>
          <a:prstGeom prst="rect">
            <a:avLst/>
          </a:prstGeom>
          <a:noFill/>
          <a:ln w="9525">
            <a:noFill/>
            <a:miter lim="800000"/>
            <a:headEnd/>
            <a:tailEnd/>
          </a:ln>
        </p:spPr>
      </p:pic>
    </p:spTree>
  </p:cSld>
  <p:clrMapOvr>
    <a:masterClrMapping/>
  </p:clrMapOvr>
  <p:transition spd="med">
    <p:cut thruBlk="1"/>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err="1" smtClean="0"/>
              <a:t>Veritabanları</a:t>
            </a:r>
            <a:r>
              <a:rPr lang="tr-TR" b="1" dirty="0" smtClean="0"/>
              <a:t> sayfamız</a:t>
            </a:r>
            <a:endParaRPr lang="tr-TR" b="1" dirty="0"/>
          </a:p>
        </p:txBody>
      </p:sp>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43</a:t>
            </a:fld>
            <a:endParaRPr lang="tr-TR"/>
          </a:p>
        </p:txBody>
      </p:sp>
      <p:pic>
        <p:nvPicPr>
          <p:cNvPr id="5" name="Resim 4"/>
          <p:cNvPicPr>
            <a:picLocks noChangeAspect="1"/>
          </p:cNvPicPr>
          <p:nvPr/>
        </p:nvPicPr>
        <p:blipFill>
          <a:blip r:embed="rId2" cstate="print"/>
          <a:stretch>
            <a:fillRect/>
          </a:stretch>
        </p:blipFill>
        <p:spPr>
          <a:xfrm>
            <a:off x="935596" y="1235075"/>
            <a:ext cx="7272808" cy="5121275"/>
          </a:xfrm>
          <a:prstGeom prst="rect">
            <a:avLst/>
          </a:prstGeom>
        </p:spPr>
      </p:pic>
    </p:spTree>
    <p:extLst>
      <p:ext uri="{BB962C8B-B14F-4D97-AF65-F5344CB8AC3E}">
        <p14:creationId xmlns:p14="http://schemas.microsoft.com/office/powerpoint/2010/main" xmlns="" val="2639212746"/>
      </p:ext>
    </p:extLst>
  </p:cSld>
  <p:clrMapOvr>
    <a:masterClrMapping/>
  </p:clrMapOvr>
  <p:transition spd="med">
    <p:cut thruBlk="1"/>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2800" dirty="0" smtClean="0"/>
              <a:t>Örnek E-Kütüphane arama sonuçları</a:t>
            </a:r>
            <a:endParaRPr lang="tr-TR" sz="2800"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44</a:t>
            </a:fld>
            <a:endParaRPr lang="tr-TR"/>
          </a:p>
        </p:txBody>
      </p:sp>
      <p:pic>
        <p:nvPicPr>
          <p:cNvPr id="15362" name="Picture 2"/>
          <p:cNvPicPr>
            <a:picLocks noGrp="1" noChangeAspect="1" noChangeArrowheads="1"/>
          </p:cNvPicPr>
          <p:nvPr>
            <p:ph idx="1"/>
          </p:nvPr>
        </p:nvPicPr>
        <p:blipFill>
          <a:blip r:embed="rId2" cstate="print"/>
          <a:srcRect/>
          <a:stretch>
            <a:fillRect/>
          </a:stretch>
        </p:blipFill>
        <p:spPr bwMode="auto">
          <a:xfrm>
            <a:off x="251520" y="1268760"/>
            <a:ext cx="4450930" cy="5400600"/>
          </a:xfrm>
          <a:prstGeom prst="rect">
            <a:avLst/>
          </a:prstGeom>
          <a:noFill/>
          <a:ln w="9525">
            <a:noFill/>
            <a:miter lim="800000"/>
            <a:headEnd/>
            <a:tailEnd/>
          </a:ln>
        </p:spPr>
      </p:pic>
      <p:pic>
        <p:nvPicPr>
          <p:cNvPr id="15363" name="Picture 3"/>
          <p:cNvPicPr>
            <a:picLocks noChangeAspect="1" noChangeArrowheads="1"/>
          </p:cNvPicPr>
          <p:nvPr/>
        </p:nvPicPr>
        <p:blipFill>
          <a:blip r:embed="rId3" cstate="print"/>
          <a:srcRect/>
          <a:stretch>
            <a:fillRect/>
          </a:stretch>
        </p:blipFill>
        <p:spPr bwMode="auto">
          <a:xfrm>
            <a:off x="4788024" y="1268760"/>
            <a:ext cx="4191760" cy="5420071"/>
          </a:xfrm>
          <a:prstGeom prst="rect">
            <a:avLst/>
          </a:prstGeom>
          <a:noFill/>
          <a:ln w="9525">
            <a:noFill/>
            <a:miter lim="800000"/>
            <a:headEnd/>
            <a:tailEnd/>
          </a:ln>
        </p:spPr>
      </p:pic>
    </p:spTree>
  </p:cSld>
  <p:clrMapOvr>
    <a:masterClrMapping/>
  </p:clrMapOvr>
  <p:transition spd="med">
    <p:cut thruBlk="1"/>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3200" b="1" dirty="0" smtClean="0">
                <a:solidFill>
                  <a:schemeClr val="accent5">
                    <a:lumMod val="75000"/>
                  </a:schemeClr>
                </a:solidFill>
              </a:rPr>
              <a:t>E-Kütüphaneye evimden nasıl ulaşabilirim? </a:t>
            </a:r>
            <a:endParaRPr lang="tr-TR" sz="3200" b="1" dirty="0">
              <a:solidFill>
                <a:schemeClr val="accent5">
                  <a:lumMod val="75000"/>
                </a:schemeClr>
              </a:solidFill>
            </a:endParaRPr>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45</a:t>
            </a:fld>
            <a:endParaRPr lang="tr-TR"/>
          </a:p>
        </p:txBody>
      </p:sp>
      <p:sp>
        <p:nvSpPr>
          <p:cNvPr id="6" name="5 İçerik Yer Tutucusu"/>
          <p:cNvSpPr>
            <a:spLocks noGrp="1"/>
          </p:cNvSpPr>
          <p:nvPr>
            <p:ph idx="1"/>
          </p:nvPr>
        </p:nvSpPr>
        <p:spPr>
          <a:xfrm>
            <a:off x="457200" y="1052736"/>
            <a:ext cx="8229600" cy="5472608"/>
          </a:xfrm>
        </p:spPr>
        <p:txBody>
          <a:bodyPr/>
          <a:lstStyle/>
          <a:p>
            <a:pPr>
              <a:buNone/>
            </a:pPr>
            <a:r>
              <a:rPr lang="tr-TR" sz="2400" dirty="0" smtClean="0"/>
              <a:t>E-Kütüphaneye Üniversitemiz </a:t>
            </a:r>
            <a:r>
              <a:rPr lang="tr-TR" sz="2400" dirty="0" err="1" smtClean="0"/>
              <a:t>kampüslerinden</a:t>
            </a:r>
            <a:r>
              <a:rPr lang="tr-TR" sz="2400" dirty="0" smtClean="0"/>
              <a:t> herhangi bir ayara gereksinim duymadan tam metin erişebilirsiniz.</a:t>
            </a:r>
          </a:p>
          <a:p>
            <a:pPr>
              <a:buNone/>
            </a:pPr>
            <a:r>
              <a:rPr lang="tr-TR" sz="2400" dirty="0" err="1" smtClean="0"/>
              <a:t>Kampüs</a:t>
            </a:r>
            <a:r>
              <a:rPr lang="tr-TR" sz="2400" dirty="0" smtClean="0"/>
              <a:t> dışından erişebilmeniz için bilgisayarlarınızda </a:t>
            </a:r>
            <a:r>
              <a:rPr lang="tr-TR" sz="2400" b="1" dirty="0" smtClean="0"/>
              <a:t>Proxy ayarlarını değiştirmeniz gerekli</a:t>
            </a:r>
            <a:r>
              <a:rPr lang="tr-TR" sz="2400" dirty="0" smtClean="0"/>
              <a:t>, bu ayarlar için ihtiyacınız olan açıklamalara web sayfamız E-Kütüphane ve Bütünleşik Arama yapılan ikonlarda anlatılmaktadır.  (</a:t>
            </a:r>
            <a:r>
              <a:rPr lang="tr-TR" sz="2400" dirty="0" err="1" smtClean="0"/>
              <a:t>Kampüs</a:t>
            </a:r>
            <a:r>
              <a:rPr lang="tr-TR" sz="2400" dirty="0" smtClean="0"/>
              <a:t> Dışı Erişim)</a:t>
            </a:r>
            <a:endParaRPr lang="tr-TR" sz="2400" dirty="0"/>
          </a:p>
        </p:txBody>
      </p:sp>
      <p:pic>
        <p:nvPicPr>
          <p:cNvPr id="7" name="Picture 2"/>
          <p:cNvPicPr>
            <a:picLocks noChangeAspect="1" noChangeArrowheads="1"/>
          </p:cNvPicPr>
          <p:nvPr/>
        </p:nvPicPr>
        <p:blipFill>
          <a:blip r:embed="rId2" cstate="print"/>
          <a:srcRect/>
          <a:stretch>
            <a:fillRect/>
          </a:stretch>
        </p:blipFill>
        <p:spPr bwMode="auto">
          <a:xfrm>
            <a:off x="467544" y="3429000"/>
            <a:ext cx="3158326" cy="2376264"/>
          </a:xfrm>
          <a:prstGeom prst="rect">
            <a:avLst/>
          </a:prstGeom>
          <a:noFill/>
          <a:ln w="9525">
            <a:noFill/>
            <a:miter lim="800000"/>
            <a:headEnd/>
            <a:tailEnd/>
          </a:ln>
        </p:spPr>
      </p:pic>
      <p:pic>
        <p:nvPicPr>
          <p:cNvPr id="8" name="Picture 2"/>
          <p:cNvPicPr>
            <a:picLocks noChangeAspect="1" noChangeArrowheads="1"/>
          </p:cNvPicPr>
          <p:nvPr/>
        </p:nvPicPr>
        <p:blipFill>
          <a:blip r:embed="rId3" cstate="print"/>
          <a:srcRect/>
          <a:stretch>
            <a:fillRect/>
          </a:stretch>
        </p:blipFill>
        <p:spPr bwMode="auto">
          <a:xfrm>
            <a:off x="3779912" y="3429000"/>
            <a:ext cx="4365901" cy="3024336"/>
          </a:xfrm>
          <a:prstGeom prst="rect">
            <a:avLst/>
          </a:prstGeom>
          <a:noFill/>
          <a:ln w="9525">
            <a:noFill/>
            <a:miter lim="800000"/>
            <a:headEnd/>
            <a:tailEnd/>
          </a:ln>
        </p:spPr>
      </p:pic>
    </p:spTree>
  </p:cSld>
  <p:clrMapOvr>
    <a:masterClrMapping/>
  </p:clrMapOvr>
  <p:transition spd="med">
    <p:cut thruBlk="1"/>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3586410"/>
          </a:xfrm>
        </p:spPr>
        <p:txBody>
          <a:bodyPr/>
          <a:lstStyle/>
          <a:p>
            <a:r>
              <a:rPr lang="tr-TR" b="1" dirty="0" smtClean="0">
                <a:solidFill>
                  <a:srgbClr val="FF0000"/>
                </a:solidFill>
              </a:rPr>
              <a:t>Toplu Katalog (TO-KAT)</a:t>
            </a:r>
            <a:br>
              <a:rPr lang="tr-TR" b="1" dirty="0" smtClean="0">
                <a:solidFill>
                  <a:srgbClr val="FF0000"/>
                </a:solidFill>
              </a:rPr>
            </a:br>
            <a:r>
              <a:rPr lang="tr-TR" b="1" dirty="0" smtClean="0">
                <a:solidFill>
                  <a:srgbClr val="FF0000"/>
                </a:solidFill>
              </a:rPr>
              <a:t/>
            </a:r>
            <a:br>
              <a:rPr lang="tr-TR" b="1" dirty="0" smtClean="0">
                <a:solidFill>
                  <a:srgbClr val="FF0000"/>
                </a:solidFill>
              </a:rPr>
            </a:br>
            <a:r>
              <a:rPr lang="tr-TR" b="1" dirty="0" smtClean="0">
                <a:solidFill>
                  <a:srgbClr val="FF0000"/>
                </a:solidFill>
              </a:rPr>
              <a:t/>
            </a:r>
            <a:br>
              <a:rPr lang="tr-TR" b="1" dirty="0" smtClean="0">
                <a:solidFill>
                  <a:srgbClr val="FF0000"/>
                </a:solidFill>
              </a:rPr>
            </a:br>
            <a:r>
              <a:rPr lang="tr-TR" b="1" dirty="0" smtClean="0">
                <a:solidFill>
                  <a:srgbClr val="FF0000"/>
                </a:solidFill>
              </a:rPr>
              <a:t/>
            </a:r>
            <a:br>
              <a:rPr lang="tr-TR" b="1" dirty="0" smtClean="0">
                <a:solidFill>
                  <a:srgbClr val="FF0000"/>
                </a:solidFill>
              </a:rPr>
            </a:br>
            <a:endParaRPr lang="tr-TR" b="1" dirty="0">
              <a:solidFill>
                <a:srgbClr val="FF0000"/>
              </a:solidFill>
            </a:endParaRPr>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46</a:t>
            </a:fld>
            <a:endParaRPr lang="tr-TR"/>
          </a:p>
        </p:txBody>
      </p:sp>
      <p:sp>
        <p:nvSpPr>
          <p:cNvPr id="7" name="6 İçerik Yer Tutucusu"/>
          <p:cNvSpPr>
            <a:spLocks noGrp="1"/>
          </p:cNvSpPr>
          <p:nvPr>
            <p:ph idx="1"/>
          </p:nvPr>
        </p:nvSpPr>
        <p:spPr>
          <a:xfrm>
            <a:off x="457200" y="3933056"/>
            <a:ext cx="8229600" cy="2193107"/>
          </a:xfrm>
        </p:spPr>
        <p:txBody>
          <a:bodyPr/>
          <a:lstStyle/>
          <a:p>
            <a:pPr>
              <a:buNone/>
            </a:pPr>
            <a:r>
              <a:rPr lang="tr-TR" sz="2000" dirty="0" smtClean="0"/>
              <a:t>Ülkemizde bulunan </a:t>
            </a:r>
            <a:r>
              <a:rPr lang="tr-TR" sz="2000" b="1" dirty="0" smtClean="0"/>
              <a:t>bütün kütüphanelerin taranmasının</a:t>
            </a:r>
            <a:r>
              <a:rPr lang="tr-TR" sz="2000" dirty="0" smtClean="0"/>
              <a:t> yapılabildiği katalogdur.</a:t>
            </a:r>
          </a:p>
          <a:p>
            <a:pPr>
              <a:buNone/>
            </a:pPr>
            <a:r>
              <a:rPr lang="tr-TR" sz="2000" dirty="0" smtClean="0"/>
              <a:t>DPT'nin eylem planında Entegre e-Kütüphane Sistemi Projesi’nin sahibi olarak Kültür ve Turizm Bakanlığı, ilgili kuruluşlar olarak ise Başbakanlık Devlet Arşivleri Genel Müdürlüğü, Milli Eğitim Bakanlığı, Yükseköğretim Kurulu, Türkiye Bilimsel ve Teknolojik Araştırma Kurumu - Ulusal Akademik Ağ ve Bilgi Merkezi (ULAKBİM) ile üniversiteler belirlenmiştir.</a:t>
            </a:r>
          </a:p>
          <a:p>
            <a:pPr>
              <a:buNone/>
            </a:pPr>
            <a:endParaRPr lang="tr-TR" sz="2000" dirty="0"/>
          </a:p>
        </p:txBody>
      </p:sp>
      <p:pic>
        <p:nvPicPr>
          <p:cNvPr id="8" name="Picture 3"/>
          <p:cNvPicPr>
            <a:picLocks noChangeAspect="1" noChangeArrowheads="1"/>
          </p:cNvPicPr>
          <p:nvPr/>
        </p:nvPicPr>
        <p:blipFill>
          <a:blip r:embed="rId2" cstate="print"/>
          <a:srcRect/>
          <a:stretch>
            <a:fillRect/>
          </a:stretch>
        </p:blipFill>
        <p:spPr bwMode="auto">
          <a:xfrm>
            <a:off x="467544" y="1052736"/>
            <a:ext cx="8229600" cy="2817174"/>
          </a:xfrm>
          <a:prstGeom prst="rect">
            <a:avLst/>
          </a:prstGeom>
          <a:noFill/>
          <a:ln w="9525">
            <a:noFill/>
            <a:miter lim="800000"/>
            <a:headEnd/>
            <a:tailEnd/>
          </a:ln>
        </p:spPr>
      </p:pic>
    </p:spTree>
  </p:cSld>
  <p:clrMapOvr>
    <a:masterClrMapping/>
  </p:clrMapOvr>
  <p:transition spd="med">
    <p:cut thruBlk="1"/>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3600" b="1" dirty="0" smtClean="0">
                <a:solidFill>
                  <a:schemeClr val="accent5">
                    <a:lumMod val="75000"/>
                  </a:schemeClr>
                </a:solidFill>
              </a:rPr>
              <a:t>Toplu Katalogdan nasıl yararlanabilirim?</a:t>
            </a:r>
            <a:endParaRPr lang="tr-TR" sz="3600" b="1" dirty="0">
              <a:solidFill>
                <a:schemeClr val="accent5">
                  <a:lumMod val="75000"/>
                </a:schemeClr>
              </a:solidFill>
            </a:endParaRPr>
          </a:p>
        </p:txBody>
      </p:sp>
      <p:sp>
        <p:nvSpPr>
          <p:cNvPr id="3" name="2 İçerik Yer Tutucusu"/>
          <p:cNvSpPr>
            <a:spLocks noGrp="1"/>
          </p:cNvSpPr>
          <p:nvPr>
            <p:ph idx="1"/>
          </p:nvPr>
        </p:nvSpPr>
        <p:spPr/>
        <p:txBody>
          <a:bodyPr/>
          <a:lstStyle/>
          <a:p>
            <a:pPr>
              <a:buNone/>
            </a:pPr>
            <a:r>
              <a:rPr lang="tr-TR" sz="2800" dirty="0" smtClean="0"/>
              <a:t>Toplu kataloğu kullanmamızın amacı kütüphanemizde bulunmayan fakat başka bir üniversite (ODTÜ, Boğaziçi vb.) veya kurumdaki (Halk Kütüphaneleri vb.) kütüphanede bulunan kaynaktan haberdar olarak ona ulaşmaktır.</a:t>
            </a:r>
          </a:p>
          <a:p>
            <a:pPr>
              <a:buNone/>
            </a:pPr>
            <a:r>
              <a:rPr lang="tr-TR" sz="2800" dirty="0" smtClean="0"/>
              <a:t>Kütüphaneler arası işbirliği için Merkez Kütüphanemize başvuruda bulunursanız kaynağınızın bulunduğu kütüphaneden sizler için temin edilir.</a:t>
            </a:r>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47</a:t>
            </a:fld>
            <a:endParaRPr lang="tr-TR"/>
          </a:p>
        </p:txBody>
      </p:sp>
    </p:spTree>
  </p:cSld>
  <p:clrMapOvr>
    <a:masterClrMapping/>
  </p:clrMapOvr>
  <p:transition spd="med">
    <p:cut thruBlk="1"/>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0506" y="260648"/>
            <a:ext cx="8229600" cy="1647056"/>
          </a:xfrm>
        </p:spPr>
        <p:txBody>
          <a:bodyPr/>
          <a:lstStyle/>
          <a:p>
            <a:pPr algn="l"/>
            <a:r>
              <a:rPr lang="tr-TR" sz="3600" b="1" dirty="0" smtClean="0">
                <a:solidFill>
                  <a:schemeClr val="accent5">
                    <a:lumMod val="75000"/>
                  </a:schemeClr>
                </a:solidFill>
              </a:rPr>
              <a:t/>
            </a:r>
            <a:br>
              <a:rPr lang="tr-TR" sz="3600" b="1" dirty="0" smtClean="0">
                <a:solidFill>
                  <a:schemeClr val="accent5">
                    <a:lumMod val="75000"/>
                  </a:schemeClr>
                </a:solidFill>
              </a:rPr>
            </a:br>
            <a:r>
              <a:rPr lang="tr-TR" sz="3600" b="1" dirty="0" smtClean="0">
                <a:solidFill>
                  <a:schemeClr val="accent5">
                    <a:lumMod val="75000"/>
                  </a:schemeClr>
                </a:solidFill>
              </a:rPr>
              <a:t>Toplu </a:t>
            </a:r>
            <a:r>
              <a:rPr lang="tr-TR" sz="3600" b="1" dirty="0">
                <a:solidFill>
                  <a:schemeClr val="accent5">
                    <a:lumMod val="75000"/>
                  </a:schemeClr>
                </a:solidFill>
              </a:rPr>
              <a:t>Katalogdan nasıl yararlanabilirim</a:t>
            </a:r>
            <a:r>
              <a:rPr lang="tr-TR" sz="3600" b="1" dirty="0" smtClean="0">
                <a:solidFill>
                  <a:schemeClr val="accent5">
                    <a:lumMod val="75000"/>
                  </a:schemeClr>
                </a:solidFill>
              </a:rPr>
              <a:t>?</a:t>
            </a:r>
            <a:br>
              <a:rPr lang="tr-TR" sz="3600" b="1" dirty="0" smtClean="0">
                <a:solidFill>
                  <a:schemeClr val="accent5">
                    <a:lumMod val="75000"/>
                  </a:schemeClr>
                </a:solidFill>
              </a:rPr>
            </a:br>
            <a:r>
              <a:rPr lang="tr-TR" sz="3600" b="1" dirty="0" smtClean="0"/>
              <a:t>- </a:t>
            </a:r>
            <a:r>
              <a:rPr lang="tr-TR" sz="2800" dirty="0" smtClean="0"/>
              <a:t>Çalışmamızla ilgili </a:t>
            </a:r>
            <a:r>
              <a:rPr lang="tr-TR" sz="2800" dirty="0"/>
              <a:t>kaynağımızın hangi kütüphanede olduğunu tespit </a:t>
            </a:r>
            <a:r>
              <a:rPr lang="tr-TR" sz="2800" dirty="0" smtClean="0"/>
              <a:t>edebiliriz</a:t>
            </a:r>
            <a:r>
              <a:rPr lang="tr-TR" sz="2800" dirty="0"/>
              <a:t>.</a:t>
            </a:r>
            <a:r>
              <a:rPr lang="tr-TR" sz="3600" dirty="0"/>
              <a:t/>
            </a:r>
            <a:br>
              <a:rPr lang="tr-TR" sz="3600" dirty="0"/>
            </a:br>
            <a:endParaRPr lang="tr-TR" sz="3600" dirty="0"/>
          </a:p>
        </p:txBody>
      </p:sp>
      <p:pic>
        <p:nvPicPr>
          <p:cNvPr id="5" name="İçerik Yer Tutucusu 4"/>
          <p:cNvPicPr>
            <a:picLocks noGrp="1" noChangeAspect="1"/>
          </p:cNvPicPr>
          <p:nvPr>
            <p:ph idx="1"/>
          </p:nvPr>
        </p:nvPicPr>
        <p:blipFill>
          <a:blip r:embed="rId2" cstate="print"/>
          <a:stretch>
            <a:fillRect/>
          </a:stretch>
        </p:blipFill>
        <p:spPr>
          <a:xfrm>
            <a:off x="611560" y="2204864"/>
            <a:ext cx="7848872" cy="4516611"/>
          </a:xfrm>
          <a:prstGeom prst="rect">
            <a:avLst/>
          </a:prstGeom>
        </p:spPr>
      </p:pic>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48</a:t>
            </a:fld>
            <a:endParaRPr lang="tr-TR"/>
          </a:p>
        </p:txBody>
      </p:sp>
    </p:spTree>
  </p:cSld>
  <p:clrMapOvr>
    <a:masterClrMapping/>
  </p:clrMapOvr>
  <p:transition spd="med">
    <p:cut thruBlk="1"/>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1520" y="274638"/>
            <a:ext cx="8435280" cy="4090466"/>
          </a:xfrm>
        </p:spPr>
        <p:txBody>
          <a:bodyPr/>
          <a:lstStyle/>
          <a:p>
            <a:pPr algn="l"/>
            <a:r>
              <a:rPr lang="tr-TR" sz="2800" dirty="0" smtClean="0"/>
              <a:t>- Web sayfamız formlar </a:t>
            </a:r>
            <a:br>
              <a:rPr lang="tr-TR" sz="2800" dirty="0" smtClean="0"/>
            </a:br>
            <a:r>
              <a:rPr lang="tr-TR" sz="2800" dirty="0" smtClean="0"/>
              <a:t>linkinin altında bulunan </a:t>
            </a:r>
            <a:br>
              <a:rPr lang="tr-TR" sz="2800" dirty="0" smtClean="0"/>
            </a:br>
            <a:r>
              <a:rPr lang="tr-TR" sz="2800" dirty="0" smtClean="0"/>
              <a:t>‘</a:t>
            </a:r>
            <a:r>
              <a:rPr lang="tr-TR" sz="2800" b="1" dirty="0" smtClean="0"/>
              <a:t>Kütüphaneler Arası Yayın </a:t>
            </a:r>
            <a:br>
              <a:rPr lang="tr-TR" sz="2800" b="1" dirty="0" smtClean="0"/>
            </a:br>
            <a:r>
              <a:rPr lang="tr-TR" sz="2800" b="1" dirty="0" smtClean="0"/>
              <a:t>İstek Formu</a:t>
            </a:r>
            <a:r>
              <a:rPr lang="tr-TR" sz="2800" dirty="0" smtClean="0"/>
              <a:t>’ </a:t>
            </a:r>
            <a:r>
              <a:rPr lang="tr-TR" sz="2800" dirty="0" err="1" smtClean="0"/>
              <a:t>doldurlarak</a:t>
            </a:r>
            <a:r>
              <a:rPr lang="tr-TR" sz="2800" dirty="0" smtClean="0"/>
              <a:t> </a:t>
            </a:r>
            <a:br>
              <a:rPr lang="tr-TR" sz="2800" dirty="0" smtClean="0"/>
            </a:br>
            <a:r>
              <a:rPr lang="tr-TR" sz="2800" dirty="0" smtClean="0"/>
              <a:t>kütüphaneye başvurursunuz</a:t>
            </a:r>
            <a:br>
              <a:rPr lang="tr-TR" sz="2800" dirty="0" smtClean="0"/>
            </a:br>
            <a:r>
              <a:rPr lang="tr-TR" sz="2800" dirty="0" smtClean="0"/>
              <a:t> ve kütüphaneler arası</a:t>
            </a:r>
            <a:br>
              <a:rPr lang="tr-TR" sz="2800" dirty="0" smtClean="0"/>
            </a:br>
            <a:r>
              <a:rPr lang="tr-TR" sz="2800" dirty="0" smtClean="0"/>
              <a:t> işbirliği ile tarafınıza iletilir.</a:t>
            </a:r>
            <a:endParaRPr lang="tr-TR" sz="2800" dirty="0"/>
          </a:p>
        </p:txBody>
      </p:sp>
      <p:pic>
        <p:nvPicPr>
          <p:cNvPr id="5" name="İçerik Yer Tutucusu 4"/>
          <p:cNvPicPr>
            <a:picLocks noGrp="1" noChangeAspect="1"/>
          </p:cNvPicPr>
          <p:nvPr>
            <p:ph idx="1"/>
          </p:nvPr>
        </p:nvPicPr>
        <p:blipFill>
          <a:blip r:embed="rId2" cstate="print"/>
          <a:stretch>
            <a:fillRect/>
          </a:stretch>
        </p:blipFill>
        <p:spPr>
          <a:xfrm>
            <a:off x="4572000" y="188640"/>
            <a:ext cx="4392488" cy="5216666"/>
          </a:xfrm>
          <a:prstGeom prst="rect">
            <a:avLst/>
          </a:prstGeom>
        </p:spPr>
      </p:pic>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49</a:t>
            </a:fld>
            <a:endParaRPr lang="tr-TR"/>
          </a:p>
        </p:txBody>
      </p:sp>
    </p:spTree>
    <p:extLst>
      <p:ext uri="{BB962C8B-B14F-4D97-AF65-F5344CB8AC3E}">
        <p14:creationId xmlns:p14="http://schemas.microsoft.com/office/powerpoint/2010/main" xmlns="" val="1451998796"/>
      </p:ext>
    </p:extLst>
  </p:cSld>
  <p:clrMapOvr>
    <a:masterClrMapping/>
  </p:clrMapOvr>
  <p:transition spd="med">
    <p:cut thruBlk="1"/>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800" b="1" dirty="0" smtClean="0">
                <a:solidFill>
                  <a:schemeClr val="accent5">
                    <a:lumMod val="75000"/>
                  </a:schemeClr>
                </a:solidFill>
              </a:rPr>
              <a:t>Halk Kütüphaneleri ve Nevşehir İl Halk Kütüphanesi üzerinden kaynak arama nasıl yapılır?</a:t>
            </a:r>
            <a:endParaRPr lang="tr-TR" sz="2800" b="1" dirty="0">
              <a:solidFill>
                <a:schemeClr val="accent5">
                  <a:lumMod val="75000"/>
                </a:schemeClr>
              </a:solidFill>
            </a:endParaRPr>
          </a:p>
        </p:txBody>
      </p:sp>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50</a:t>
            </a:fld>
            <a:endParaRPr lang="tr-TR"/>
          </a:p>
        </p:txBody>
      </p:sp>
      <p:sp>
        <p:nvSpPr>
          <p:cNvPr id="6" name="İçerik Yer Tutucusu 5"/>
          <p:cNvSpPr>
            <a:spLocks noGrp="1"/>
          </p:cNvSpPr>
          <p:nvPr>
            <p:ph idx="1"/>
          </p:nvPr>
        </p:nvSpPr>
        <p:spPr>
          <a:xfrm>
            <a:off x="636712" y="1404258"/>
            <a:ext cx="8507288" cy="4525963"/>
          </a:xfrm>
        </p:spPr>
        <p:txBody>
          <a:bodyPr/>
          <a:lstStyle/>
          <a:p>
            <a:r>
              <a:rPr lang="tr-TR" sz="2800" dirty="0">
                <a:hlinkClick r:id="rId2"/>
              </a:rPr>
              <a:t>https://nevsehir.kutuphane.gov.tr</a:t>
            </a:r>
            <a:r>
              <a:rPr lang="tr-TR" sz="2800" dirty="0" smtClean="0">
                <a:hlinkClick r:id="rId2"/>
              </a:rPr>
              <a:t>/</a:t>
            </a:r>
            <a:r>
              <a:rPr lang="tr-TR" sz="2800" dirty="0" smtClean="0"/>
              <a:t> adresinden</a:t>
            </a:r>
          </a:p>
          <a:p>
            <a:r>
              <a:rPr lang="tr-TR" sz="2800" dirty="0" smtClean="0"/>
              <a:t>                                                    </a:t>
            </a:r>
            <a:r>
              <a:rPr lang="tr-TR" sz="2800" b="1" dirty="0" smtClean="0"/>
              <a:t>Katalog Tarama (KOHA)</a:t>
            </a:r>
          </a:p>
          <a:p>
            <a:r>
              <a:rPr lang="tr-TR" sz="2800" dirty="0" smtClean="0"/>
              <a:t>                                                    tıklanır. </a:t>
            </a:r>
          </a:p>
          <a:p>
            <a:endParaRPr lang="tr-TR" dirty="0"/>
          </a:p>
        </p:txBody>
      </p:sp>
      <p:pic>
        <p:nvPicPr>
          <p:cNvPr id="7" name="İçerik Yer Tutucusu 4"/>
          <p:cNvPicPr>
            <a:picLocks noChangeAspect="1"/>
          </p:cNvPicPr>
          <p:nvPr/>
        </p:nvPicPr>
        <p:blipFill>
          <a:blip r:embed="rId3" cstate="print"/>
          <a:stretch>
            <a:fillRect/>
          </a:stretch>
        </p:blipFill>
        <p:spPr bwMode="auto">
          <a:xfrm>
            <a:off x="4544380" y="2941433"/>
            <a:ext cx="4017640" cy="3916567"/>
          </a:xfrm>
          <a:prstGeom prst="rect">
            <a:avLst/>
          </a:prstGeom>
          <a:noFill/>
          <a:ln w="9525">
            <a:noFill/>
            <a:miter lim="800000"/>
            <a:headEnd/>
            <a:tailEnd/>
          </a:ln>
        </p:spPr>
      </p:pic>
      <p:pic>
        <p:nvPicPr>
          <p:cNvPr id="8" name="İçerik Yer Tutucusu 4"/>
          <p:cNvPicPr>
            <a:picLocks noChangeAspect="1"/>
          </p:cNvPicPr>
          <p:nvPr/>
        </p:nvPicPr>
        <p:blipFill>
          <a:blip r:embed="rId4" cstate="print"/>
          <a:stretch>
            <a:fillRect/>
          </a:stretch>
        </p:blipFill>
        <p:spPr bwMode="auto">
          <a:xfrm>
            <a:off x="90444" y="1988840"/>
            <a:ext cx="4335109" cy="4104456"/>
          </a:xfrm>
          <a:prstGeom prst="rect">
            <a:avLst/>
          </a:prstGeom>
          <a:noFill/>
          <a:ln w="9525">
            <a:noFill/>
            <a:miter lim="800000"/>
            <a:headEnd/>
            <a:tailEnd/>
          </a:ln>
        </p:spPr>
      </p:pic>
    </p:spTree>
    <p:extLst>
      <p:ext uri="{BB962C8B-B14F-4D97-AF65-F5344CB8AC3E}">
        <p14:creationId xmlns:p14="http://schemas.microsoft.com/office/powerpoint/2010/main" xmlns="" val="897813242"/>
      </p:ext>
    </p:extLst>
  </p:cSld>
  <p:clrMapOvr>
    <a:masterClrMapping/>
  </p:clrMapOvr>
  <p:transition spd="med">
    <p:cut thruBlk="1"/>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800" b="1" dirty="0">
                <a:solidFill>
                  <a:schemeClr val="accent5">
                    <a:lumMod val="75000"/>
                  </a:schemeClr>
                </a:solidFill>
              </a:rPr>
              <a:t>Halk Kütüphaneleri ve Nevşehir İl Halk Kütüphanesi üzerinden kaynak arama nasıl yapılır?</a:t>
            </a:r>
            <a:endParaRPr lang="tr-TR" sz="2800" dirty="0"/>
          </a:p>
        </p:txBody>
      </p:sp>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51</a:t>
            </a:fld>
            <a:endParaRPr lang="tr-TR"/>
          </a:p>
        </p:txBody>
      </p:sp>
      <p:sp>
        <p:nvSpPr>
          <p:cNvPr id="6" name="İçerik Yer Tutucusu 5"/>
          <p:cNvSpPr>
            <a:spLocks noGrp="1"/>
          </p:cNvSpPr>
          <p:nvPr>
            <p:ph idx="1"/>
          </p:nvPr>
        </p:nvSpPr>
        <p:spPr/>
        <p:txBody>
          <a:bodyPr/>
          <a:lstStyle/>
          <a:p>
            <a:r>
              <a:rPr lang="tr-TR" dirty="0" smtClean="0"/>
              <a:t>Gelen ekrandan Ülkemizde bulunan bütün halk kütüphanelerinin kataloğu tarana bilmektedir. İstersek aradığımız kaynakların hangi halk kütüphanesinde mevcut olduğunu veya bulunduğumuz il seçilerek kaynak kontrolü yapabiliriz.</a:t>
            </a:r>
            <a:endParaRPr lang="tr-TR" dirty="0"/>
          </a:p>
        </p:txBody>
      </p:sp>
    </p:spTree>
    <p:extLst>
      <p:ext uri="{BB962C8B-B14F-4D97-AF65-F5344CB8AC3E}">
        <p14:creationId xmlns:p14="http://schemas.microsoft.com/office/powerpoint/2010/main" xmlns="" val="2953694767"/>
      </p:ext>
    </p:extLst>
  </p:cSld>
  <p:clrMapOvr>
    <a:masterClrMapping/>
  </p:clrMapOvr>
  <p:transition spd="med">
    <p:cut thruBlk="1"/>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sz="2800" b="1" dirty="0" smtClean="0"/>
              <a:t>Halk Kütüphaneleri katalog tarama ekranı</a:t>
            </a:r>
            <a:endParaRPr lang="tr-TR" sz="2800" b="1" dirty="0"/>
          </a:p>
        </p:txBody>
      </p:sp>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52</a:t>
            </a:fld>
            <a:endParaRPr lang="tr-TR"/>
          </a:p>
        </p:txBody>
      </p:sp>
      <p:pic>
        <p:nvPicPr>
          <p:cNvPr id="7" name="İçerik Yer Tutucusu 6"/>
          <p:cNvPicPr>
            <a:picLocks noGrp="1" noChangeAspect="1"/>
          </p:cNvPicPr>
          <p:nvPr>
            <p:ph idx="1"/>
          </p:nvPr>
        </p:nvPicPr>
        <p:blipFill>
          <a:blip r:embed="rId2" cstate="print"/>
          <a:stretch>
            <a:fillRect/>
          </a:stretch>
        </p:blipFill>
        <p:spPr>
          <a:xfrm>
            <a:off x="678396" y="1477657"/>
            <a:ext cx="7787208" cy="5211972"/>
          </a:xfrm>
          <a:prstGeom prst="rect">
            <a:avLst/>
          </a:prstGeom>
        </p:spPr>
      </p:pic>
    </p:spTree>
    <p:extLst>
      <p:ext uri="{BB962C8B-B14F-4D97-AF65-F5344CB8AC3E}">
        <p14:creationId xmlns:p14="http://schemas.microsoft.com/office/powerpoint/2010/main" xmlns="" val="3071517526"/>
      </p:ext>
    </p:extLst>
  </p:cSld>
  <p:clrMapOvr>
    <a:masterClrMapping/>
  </p:clrMapOvr>
  <p:transition spd="med">
    <p:cut thruBlk="1"/>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b="1" dirty="0" smtClean="0">
                <a:solidFill>
                  <a:schemeClr val="accent5">
                    <a:lumMod val="75000"/>
                  </a:schemeClr>
                </a:solidFill>
              </a:rPr>
              <a:t>Tezlerden Nasıl Arama Yapabilirim?</a:t>
            </a:r>
            <a:endParaRPr lang="tr-TR" sz="3600" b="1" dirty="0">
              <a:solidFill>
                <a:schemeClr val="accent5">
                  <a:lumMod val="75000"/>
                </a:schemeClr>
              </a:solidFill>
            </a:endParaRPr>
          </a:p>
        </p:txBody>
      </p:sp>
      <p:sp>
        <p:nvSpPr>
          <p:cNvPr id="3" name="İçerik Yer Tutucusu 2"/>
          <p:cNvSpPr>
            <a:spLocks noGrp="1"/>
          </p:cNvSpPr>
          <p:nvPr>
            <p:ph idx="1"/>
          </p:nvPr>
        </p:nvSpPr>
        <p:spPr/>
        <p:txBody>
          <a:bodyPr/>
          <a:lstStyle/>
          <a:p>
            <a:r>
              <a:rPr lang="tr-TR" dirty="0" smtClean="0"/>
              <a:t>Üniversitemiz enstitülerinde yapılan tezlerin basılı nüshalarını </a:t>
            </a:r>
            <a:r>
              <a:rPr lang="tr-TR" b="1" dirty="0" smtClean="0"/>
              <a:t>Merkez Kütüphanemiz tez salonunda</a:t>
            </a:r>
            <a:r>
              <a:rPr lang="tr-TR" dirty="0" smtClean="0"/>
              <a:t> kullanabilirsiniz.</a:t>
            </a:r>
          </a:p>
          <a:p>
            <a:r>
              <a:rPr lang="tr-TR" dirty="0" smtClean="0"/>
              <a:t>Yükseköğretim Kurumu Başkanlığı Ulusal Tez Merkezi (YÖK Tez)’</a:t>
            </a:r>
            <a:r>
              <a:rPr lang="tr-TR" dirty="0" err="1" smtClean="0"/>
              <a:t>nden</a:t>
            </a:r>
            <a:r>
              <a:rPr lang="tr-TR" dirty="0" smtClean="0"/>
              <a:t> Ülkemizde yapılan bütün tezlere ulaşabilirsiniz. </a:t>
            </a:r>
          </a:p>
          <a:p>
            <a:pPr marL="0" indent="0">
              <a:buNone/>
            </a:pPr>
            <a:r>
              <a:rPr lang="tr-TR" sz="2800" b="1" dirty="0"/>
              <a:t>https://tez.yok.gov.tr/UlusalTezMerkezi/</a:t>
            </a:r>
            <a:endParaRPr lang="tr-TR" sz="2800" b="1" dirty="0" smtClean="0"/>
          </a:p>
          <a:p>
            <a:endParaRPr lang="tr-TR" dirty="0" smtClean="0"/>
          </a:p>
          <a:p>
            <a:endParaRPr lang="tr-TR" dirty="0" smtClean="0"/>
          </a:p>
          <a:p>
            <a:pPr marL="0" indent="0">
              <a:buNone/>
            </a:pPr>
            <a:endParaRPr lang="tr-TR" dirty="0" smtClean="0"/>
          </a:p>
          <a:p>
            <a:pPr marL="0" indent="0">
              <a:buNone/>
            </a:pPr>
            <a:endParaRPr lang="tr-TR" dirty="0"/>
          </a:p>
        </p:txBody>
      </p:sp>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53</a:t>
            </a:fld>
            <a:endParaRPr lang="tr-TR"/>
          </a:p>
        </p:txBody>
      </p:sp>
    </p:spTree>
    <p:extLst>
      <p:ext uri="{BB962C8B-B14F-4D97-AF65-F5344CB8AC3E}">
        <p14:creationId xmlns:p14="http://schemas.microsoft.com/office/powerpoint/2010/main" xmlns="" val="312425213"/>
      </p:ext>
    </p:extLst>
  </p:cSld>
  <p:clrMapOvr>
    <a:masterClrMapping/>
  </p:clrMapOvr>
  <p:transition spd="med">
    <p:cut thruBlk="1"/>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800" dirty="0"/>
              <a:t>Yükseköğretim Kurumu Başkanlığı Ulusal Tez </a:t>
            </a:r>
            <a:r>
              <a:rPr lang="tr-TR" sz="2800" dirty="0" smtClean="0"/>
              <a:t>Merkezi</a:t>
            </a:r>
            <a:br>
              <a:rPr lang="tr-TR" sz="2800" dirty="0" smtClean="0"/>
            </a:br>
            <a:r>
              <a:rPr lang="tr-TR" sz="2800" dirty="0" smtClean="0"/>
              <a:t>(</a:t>
            </a:r>
            <a:r>
              <a:rPr lang="tr-TR" sz="2800" b="1" dirty="0"/>
              <a:t>https://</a:t>
            </a:r>
            <a:r>
              <a:rPr lang="tr-TR" sz="2800" b="1" dirty="0" smtClean="0"/>
              <a:t>tez.yok.gov.tr/UlusalTezMerkezi/)</a:t>
            </a:r>
            <a:endParaRPr lang="tr-TR" sz="2800" dirty="0"/>
          </a:p>
        </p:txBody>
      </p:sp>
      <p:pic>
        <p:nvPicPr>
          <p:cNvPr id="5" name="İçerik Yer Tutucusu 4"/>
          <p:cNvPicPr>
            <a:picLocks noGrp="1" noChangeAspect="1"/>
          </p:cNvPicPr>
          <p:nvPr>
            <p:ph idx="1"/>
          </p:nvPr>
        </p:nvPicPr>
        <p:blipFill>
          <a:blip r:embed="rId2" cstate="print"/>
          <a:stretch>
            <a:fillRect/>
          </a:stretch>
        </p:blipFill>
        <p:spPr>
          <a:xfrm>
            <a:off x="289053" y="1600199"/>
            <a:ext cx="8397747" cy="4888457"/>
          </a:xfrm>
          <a:prstGeom prst="rect">
            <a:avLst/>
          </a:prstGeom>
        </p:spPr>
      </p:pic>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54</a:t>
            </a:fld>
            <a:endParaRPr lang="tr-TR"/>
          </a:p>
        </p:txBody>
      </p:sp>
    </p:spTree>
    <p:extLst>
      <p:ext uri="{BB962C8B-B14F-4D97-AF65-F5344CB8AC3E}">
        <p14:creationId xmlns:p14="http://schemas.microsoft.com/office/powerpoint/2010/main" xmlns="" val="2207160470"/>
      </p:ext>
    </p:extLst>
  </p:cSld>
  <p:clrMapOvr>
    <a:masterClrMapping/>
  </p:clrMapOvr>
  <p:transition spd="med">
    <p:cut thruBlk="1"/>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706090"/>
          </a:xfrm>
        </p:spPr>
        <p:txBody>
          <a:bodyPr/>
          <a:lstStyle/>
          <a:p>
            <a:r>
              <a:rPr lang="tr-TR" sz="3600" b="1" dirty="0">
                <a:solidFill>
                  <a:schemeClr val="accent5">
                    <a:lumMod val="75000"/>
                  </a:schemeClr>
                </a:solidFill>
              </a:rPr>
              <a:t>Tezlerden Nasıl Arama Yapabilirim?</a:t>
            </a:r>
            <a:endParaRPr lang="tr-TR" sz="3600" dirty="0"/>
          </a:p>
        </p:txBody>
      </p:sp>
      <p:sp>
        <p:nvSpPr>
          <p:cNvPr id="3" name="İçerik Yer Tutucusu 2"/>
          <p:cNvSpPr>
            <a:spLocks noGrp="1"/>
          </p:cNvSpPr>
          <p:nvPr>
            <p:ph idx="1"/>
          </p:nvPr>
        </p:nvSpPr>
        <p:spPr>
          <a:xfrm>
            <a:off x="539552" y="980728"/>
            <a:ext cx="8229600" cy="4525963"/>
          </a:xfrm>
        </p:spPr>
        <p:txBody>
          <a:bodyPr/>
          <a:lstStyle/>
          <a:p>
            <a:pPr marL="0" indent="0">
              <a:buNone/>
            </a:pPr>
            <a:r>
              <a:rPr lang="tr-TR" dirty="0"/>
              <a:t>YÖK Tez’de erişim için tezler </a:t>
            </a:r>
            <a:r>
              <a:rPr lang="tr-TR" b="1" dirty="0"/>
              <a:t>3</a:t>
            </a:r>
            <a:r>
              <a:rPr lang="tr-TR" dirty="0"/>
              <a:t>’e ayrılır</a:t>
            </a:r>
            <a:r>
              <a:rPr lang="tr-TR" dirty="0" smtClean="0"/>
              <a:t>:</a:t>
            </a:r>
            <a:endParaRPr lang="tr-TR" dirty="0"/>
          </a:p>
          <a:p>
            <a:pPr marL="0" indent="0">
              <a:buNone/>
            </a:pPr>
            <a:r>
              <a:rPr lang="tr-TR" dirty="0" smtClean="0"/>
              <a:t>1- Tamamen erişime açılmış tezler (PDF var);</a:t>
            </a:r>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smtClean="0"/>
          </a:p>
        </p:txBody>
      </p:sp>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55</a:t>
            </a:fld>
            <a:endParaRPr lang="tr-TR"/>
          </a:p>
        </p:txBody>
      </p:sp>
      <p:pic>
        <p:nvPicPr>
          <p:cNvPr id="6" name="Resim 5"/>
          <p:cNvPicPr>
            <a:picLocks noChangeAspect="1"/>
          </p:cNvPicPr>
          <p:nvPr/>
        </p:nvPicPr>
        <p:blipFill>
          <a:blip r:embed="rId2" cstate="print"/>
          <a:stretch>
            <a:fillRect/>
          </a:stretch>
        </p:blipFill>
        <p:spPr>
          <a:xfrm>
            <a:off x="574846" y="2256979"/>
            <a:ext cx="8111954" cy="4464496"/>
          </a:xfrm>
          <a:prstGeom prst="rect">
            <a:avLst/>
          </a:prstGeom>
        </p:spPr>
      </p:pic>
    </p:spTree>
    <p:extLst>
      <p:ext uri="{BB962C8B-B14F-4D97-AF65-F5344CB8AC3E}">
        <p14:creationId xmlns:p14="http://schemas.microsoft.com/office/powerpoint/2010/main" xmlns="" val="1546341938"/>
      </p:ext>
    </p:extLst>
  </p:cSld>
  <p:clrMapOvr>
    <a:masterClrMapping/>
  </p:clrMapOvr>
  <p:transition spd="med">
    <p:cut thruBlk="1"/>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88640"/>
            <a:ext cx="8229600" cy="5937523"/>
          </a:xfrm>
        </p:spPr>
        <p:txBody>
          <a:bodyPr/>
          <a:lstStyle/>
          <a:p>
            <a:pPr marL="0" indent="0">
              <a:buNone/>
            </a:pPr>
            <a:r>
              <a:rPr lang="tr-TR" dirty="0"/>
              <a:t>2- Yazarlardan izin alınamamış ancak kütüphanemiz aracılığı </a:t>
            </a:r>
            <a:r>
              <a:rPr lang="tr-TR" dirty="0" smtClean="0"/>
              <a:t>(</a:t>
            </a:r>
            <a:r>
              <a:rPr lang="tr-TR" dirty="0" err="1" smtClean="0"/>
              <a:t>Üniversitemizinde</a:t>
            </a:r>
            <a:r>
              <a:rPr lang="tr-TR" dirty="0" smtClean="0"/>
              <a:t>  üyesi olduğu belge sağlama sistemi TÜBESS</a:t>
            </a:r>
            <a:r>
              <a:rPr lang="tr-TR" dirty="0"/>
              <a:t>) </a:t>
            </a:r>
            <a:r>
              <a:rPr lang="tr-TR" dirty="0" smtClean="0"/>
              <a:t>ile ulaşılabilen tezler;</a:t>
            </a:r>
            <a:endParaRPr lang="tr-TR" dirty="0"/>
          </a:p>
          <a:p>
            <a:pPr marL="0" indent="0">
              <a:buNone/>
            </a:pPr>
            <a:endParaRPr lang="tr-TR" dirty="0"/>
          </a:p>
          <a:p>
            <a:endParaRPr lang="tr-TR" dirty="0"/>
          </a:p>
        </p:txBody>
      </p:sp>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56</a:t>
            </a:fld>
            <a:endParaRPr lang="tr-TR"/>
          </a:p>
        </p:txBody>
      </p:sp>
      <p:pic>
        <p:nvPicPr>
          <p:cNvPr id="5" name="Resim 4"/>
          <p:cNvPicPr>
            <a:picLocks noChangeAspect="1"/>
          </p:cNvPicPr>
          <p:nvPr/>
        </p:nvPicPr>
        <p:blipFill>
          <a:blip r:embed="rId2" cstate="print"/>
          <a:stretch>
            <a:fillRect/>
          </a:stretch>
        </p:blipFill>
        <p:spPr>
          <a:xfrm>
            <a:off x="138112" y="2276872"/>
            <a:ext cx="8867775" cy="3645024"/>
          </a:xfrm>
          <a:prstGeom prst="rect">
            <a:avLst/>
          </a:prstGeom>
        </p:spPr>
      </p:pic>
    </p:spTree>
    <p:extLst>
      <p:ext uri="{BB962C8B-B14F-4D97-AF65-F5344CB8AC3E}">
        <p14:creationId xmlns:p14="http://schemas.microsoft.com/office/powerpoint/2010/main" xmlns="" val="1891516808"/>
      </p:ext>
    </p:extLst>
  </p:cSld>
  <p:clrMapOvr>
    <a:masterClrMapping/>
  </p:clrMapOvr>
  <p:transition spd="med">
    <p:cut thruBlk="1"/>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1714202"/>
          </a:xfrm>
        </p:spPr>
        <p:txBody>
          <a:bodyPr/>
          <a:lstStyle/>
          <a:p>
            <a:r>
              <a:rPr lang="tr-TR" sz="2800" dirty="0" smtClean="0"/>
              <a:t>TÜBESS ile tez talep etmek için Merkez Kütüphanemize web sayfası-&gt;formlar alanında bulunan ‘</a:t>
            </a:r>
            <a:r>
              <a:rPr lang="tr-TR" sz="2800" b="1" dirty="0" smtClean="0"/>
              <a:t>Tez Talep Formu</a:t>
            </a:r>
            <a:r>
              <a:rPr lang="tr-TR" sz="2800" dirty="0" smtClean="0"/>
              <a:t>’ doldurularak başvurulur. (</a:t>
            </a:r>
            <a:r>
              <a:rPr lang="tr-TR" sz="2800" dirty="0" err="1" smtClean="0"/>
              <a:t>Yök</a:t>
            </a:r>
            <a:r>
              <a:rPr lang="tr-TR" sz="2800" dirty="0" smtClean="0"/>
              <a:t> protokolü gereği tezler basılı olarak verilir)</a:t>
            </a:r>
            <a:endParaRPr lang="tr-TR" sz="2800" dirty="0"/>
          </a:p>
        </p:txBody>
      </p:sp>
      <p:pic>
        <p:nvPicPr>
          <p:cNvPr id="6" name="İçerik Yer Tutucusu 5"/>
          <p:cNvPicPr>
            <a:picLocks noGrp="1" noChangeAspect="1"/>
          </p:cNvPicPr>
          <p:nvPr>
            <p:ph idx="1"/>
          </p:nvPr>
        </p:nvPicPr>
        <p:blipFill>
          <a:blip r:embed="rId2" cstate="print"/>
          <a:stretch>
            <a:fillRect/>
          </a:stretch>
        </p:blipFill>
        <p:spPr>
          <a:xfrm>
            <a:off x="5076056" y="2060848"/>
            <a:ext cx="3715882" cy="4176464"/>
          </a:xfrm>
          <a:prstGeom prst="rect">
            <a:avLst/>
          </a:prstGeom>
        </p:spPr>
      </p:pic>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57</a:t>
            </a:fld>
            <a:endParaRPr lang="tr-TR"/>
          </a:p>
        </p:txBody>
      </p:sp>
      <p:pic>
        <p:nvPicPr>
          <p:cNvPr id="7" name="Resim 6"/>
          <p:cNvPicPr>
            <a:picLocks noChangeAspect="1"/>
          </p:cNvPicPr>
          <p:nvPr/>
        </p:nvPicPr>
        <p:blipFill>
          <a:blip r:embed="rId3" cstate="print"/>
          <a:stretch>
            <a:fillRect/>
          </a:stretch>
        </p:blipFill>
        <p:spPr>
          <a:xfrm>
            <a:off x="395537" y="1988840"/>
            <a:ext cx="4032448" cy="4196736"/>
          </a:xfrm>
          <a:prstGeom prst="rect">
            <a:avLst/>
          </a:prstGeom>
        </p:spPr>
      </p:pic>
    </p:spTree>
    <p:extLst>
      <p:ext uri="{BB962C8B-B14F-4D97-AF65-F5344CB8AC3E}">
        <p14:creationId xmlns:p14="http://schemas.microsoft.com/office/powerpoint/2010/main" xmlns="" val="3076284964"/>
      </p:ext>
    </p:extLst>
  </p:cSld>
  <p:clrMapOvr>
    <a:masterClrMapping/>
  </p:clrMapOvr>
  <p:transition spd="med">
    <p:cut thruBlk="1"/>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793507"/>
          </a:xfrm>
        </p:spPr>
        <p:txBody>
          <a:bodyPr/>
          <a:lstStyle/>
          <a:p>
            <a:pPr marL="0" indent="0">
              <a:buNone/>
            </a:pPr>
            <a:endParaRPr lang="tr-TR" dirty="0" smtClean="0"/>
          </a:p>
          <a:p>
            <a:pPr marL="0" indent="0">
              <a:buNone/>
            </a:pPr>
            <a:r>
              <a:rPr lang="tr-TR" dirty="0" smtClean="0"/>
              <a:t>3- Yazarları tarafından izin verilmemiş erişime kapalı tezler; </a:t>
            </a:r>
          </a:p>
          <a:p>
            <a:pPr marL="0" indent="0">
              <a:buNone/>
            </a:pPr>
            <a:r>
              <a:rPr lang="tr-TR" dirty="0" smtClean="0"/>
              <a:t>(Yayınlanma izni bulunmuyor ibaresi vardır.)</a:t>
            </a:r>
          </a:p>
          <a:p>
            <a:pPr marL="0" indent="0">
              <a:buNone/>
            </a:pPr>
            <a:r>
              <a:rPr lang="tr-TR" dirty="0" smtClean="0"/>
              <a:t>	- Bu tip tezler genelde patent başvurusu veya kitap çalışması düşünülen tezlerdir.</a:t>
            </a:r>
          </a:p>
          <a:p>
            <a:pPr marL="0" indent="0">
              <a:buNone/>
            </a:pPr>
            <a:endParaRPr lang="tr-TR" dirty="0"/>
          </a:p>
          <a:p>
            <a:pPr marL="0" indent="0">
              <a:buNone/>
            </a:pPr>
            <a:endParaRPr lang="tr-TR" dirty="0"/>
          </a:p>
          <a:p>
            <a:endParaRPr lang="tr-TR" dirty="0"/>
          </a:p>
        </p:txBody>
      </p:sp>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58</a:t>
            </a:fld>
            <a:endParaRPr lang="tr-TR"/>
          </a:p>
        </p:txBody>
      </p:sp>
    </p:spTree>
    <p:extLst>
      <p:ext uri="{BB962C8B-B14F-4D97-AF65-F5344CB8AC3E}">
        <p14:creationId xmlns:p14="http://schemas.microsoft.com/office/powerpoint/2010/main" xmlns="" val="2245881939"/>
      </p:ext>
    </p:extLst>
  </p:cSld>
  <p:clrMapOvr>
    <a:masterClrMapping/>
  </p:clrMapOvr>
  <p:transition spd="med">
    <p:cut thruBlk="1"/>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922114"/>
          </a:xfrm>
        </p:spPr>
        <p:txBody>
          <a:bodyPr/>
          <a:lstStyle/>
          <a:p>
            <a:r>
              <a:rPr lang="tr-TR" sz="3600" b="1" dirty="0">
                <a:solidFill>
                  <a:schemeClr val="accent5">
                    <a:lumMod val="75000"/>
                  </a:schemeClr>
                </a:solidFill>
              </a:rPr>
              <a:t>Tezlerden Nasıl Arama Yapabilirim?</a:t>
            </a:r>
            <a:endParaRPr lang="tr-TR" sz="3600" dirty="0"/>
          </a:p>
        </p:txBody>
      </p:sp>
      <p:sp>
        <p:nvSpPr>
          <p:cNvPr id="3" name="İçerik Yer Tutucusu 2"/>
          <p:cNvSpPr>
            <a:spLocks noGrp="1"/>
          </p:cNvSpPr>
          <p:nvPr>
            <p:ph idx="1"/>
          </p:nvPr>
        </p:nvSpPr>
        <p:spPr>
          <a:xfrm>
            <a:off x="492798" y="1114052"/>
            <a:ext cx="8229600" cy="4525963"/>
          </a:xfrm>
        </p:spPr>
        <p:txBody>
          <a:bodyPr/>
          <a:lstStyle/>
          <a:p>
            <a:r>
              <a:rPr lang="tr-TR" dirty="0" smtClean="0"/>
              <a:t>Üniversitelerin Açık Erişim Sistemleri kullanılarak da tezlere ulaşmak </a:t>
            </a:r>
            <a:r>
              <a:rPr lang="tr-TR" dirty="0" err="1" smtClean="0"/>
              <a:t>münkündür</a:t>
            </a:r>
            <a:r>
              <a:rPr lang="tr-TR" dirty="0" smtClean="0"/>
              <a:t>.</a:t>
            </a:r>
          </a:p>
          <a:p>
            <a:endParaRPr lang="tr-TR" dirty="0"/>
          </a:p>
          <a:p>
            <a:r>
              <a:rPr lang="tr-TR" dirty="0" smtClean="0"/>
              <a:t> Üniversitemiz Akademik Arşiv Sistemi (</a:t>
            </a:r>
            <a:r>
              <a:rPr lang="tr-TR" dirty="0" err="1" smtClean="0"/>
              <a:t>Dspace</a:t>
            </a:r>
            <a:r>
              <a:rPr lang="tr-TR" dirty="0" smtClean="0"/>
              <a:t>)’den bünyemizde yapılan bütün tezlere ulaşım mevcuttur.</a:t>
            </a:r>
          </a:p>
          <a:p>
            <a:pPr marL="0" indent="0">
              <a:buNone/>
            </a:pPr>
            <a:endParaRPr lang="tr-TR" dirty="0"/>
          </a:p>
          <a:p>
            <a:endParaRPr lang="tr-TR" dirty="0"/>
          </a:p>
        </p:txBody>
      </p:sp>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59</a:t>
            </a:fld>
            <a:endParaRPr lang="tr-TR"/>
          </a:p>
        </p:txBody>
      </p:sp>
    </p:spTree>
    <p:extLst>
      <p:ext uri="{BB962C8B-B14F-4D97-AF65-F5344CB8AC3E}">
        <p14:creationId xmlns:p14="http://schemas.microsoft.com/office/powerpoint/2010/main" xmlns="" val="765104645"/>
      </p:ext>
    </p:extLst>
  </p:cSld>
  <p:clrMapOvr>
    <a:masterClrMapping/>
  </p:clrMapOvr>
  <p:transition spd="med">
    <p:cut thruBlk="1"/>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800" dirty="0"/>
              <a:t>Üniversitemiz Akademik Arşiv Sistemi (</a:t>
            </a:r>
            <a:r>
              <a:rPr lang="tr-TR" sz="2800" dirty="0" err="1"/>
              <a:t>Dspace</a:t>
            </a:r>
            <a:r>
              <a:rPr lang="tr-TR" sz="2800" dirty="0" smtClean="0"/>
              <a:t>) </a:t>
            </a:r>
            <a:br>
              <a:rPr lang="tr-TR" sz="2800" dirty="0" smtClean="0"/>
            </a:br>
            <a:r>
              <a:rPr lang="tr-TR" sz="2800" dirty="0" smtClean="0"/>
              <a:t>ana </a:t>
            </a:r>
            <a:r>
              <a:rPr lang="tr-TR" sz="2800" dirty="0"/>
              <a:t>sayfası</a:t>
            </a:r>
            <a:br>
              <a:rPr lang="tr-TR" sz="2800" dirty="0"/>
            </a:br>
            <a:r>
              <a:rPr lang="tr-TR" sz="2800" dirty="0" smtClean="0"/>
              <a:t>(https</a:t>
            </a:r>
            <a:r>
              <a:rPr lang="tr-TR" sz="2800" dirty="0"/>
              <a:t>://acikerisim.nevsehir.edu.tr</a:t>
            </a:r>
            <a:r>
              <a:rPr lang="tr-TR" sz="2800" dirty="0" smtClean="0"/>
              <a:t>/)</a:t>
            </a:r>
            <a:endParaRPr lang="tr-TR" sz="2800" dirty="0"/>
          </a:p>
        </p:txBody>
      </p:sp>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60</a:t>
            </a:fld>
            <a:endParaRPr lang="tr-TR"/>
          </a:p>
        </p:txBody>
      </p:sp>
      <p:pic>
        <p:nvPicPr>
          <p:cNvPr id="5" name="İçerik Yer Tutucusu 4"/>
          <p:cNvPicPr>
            <a:picLocks noGrp="1" noChangeAspect="1"/>
          </p:cNvPicPr>
          <p:nvPr>
            <p:ph idx="1"/>
          </p:nvPr>
        </p:nvPicPr>
        <p:blipFill>
          <a:blip r:embed="rId2" cstate="print"/>
          <a:stretch>
            <a:fillRect/>
          </a:stretch>
        </p:blipFill>
        <p:spPr>
          <a:xfrm>
            <a:off x="791580" y="1619916"/>
            <a:ext cx="7560839" cy="5230072"/>
          </a:xfrm>
          <a:prstGeom prst="rect">
            <a:avLst/>
          </a:prstGeom>
        </p:spPr>
      </p:pic>
    </p:spTree>
    <p:extLst>
      <p:ext uri="{BB962C8B-B14F-4D97-AF65-F5344CB8AC3E}">
        <p14:creationId xmlns:p14="http://schemas.microsoft.com/office/powerpoint/2010/main" xmlns="" val="3835696899"/>
      </p:ext>
    </p:extLst>
  </p:cSld>
  <p:clrMapOvr>
    <a:masterClrMapping/>
  </p:clrMapOvr>
  <p:transition spd="med">
    <p:cut thruBlk="1"/>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62778"/>
            <a:ext cx="8229600" cy="1143000"/>
          </a:xfrm>
        </p:spPr>
        <p:txBody>
          <a:bodyPr/>
          <a:lstStyle/>
          <a:p>
            <a:r>
              <a:rPr lang="tr-TR" sz="3600" b="1" dirty="0" smtClean="0">
                <a:solidFill>
                  <a:schemeClr val="accent5">
                    <a:lumMod val="75000"/>
                  </a:schemeClr>
                </a:solidFill>
              </a:rPr>
              <a:t>Makale taraması nasıl yapabilirim?</a:t>
            </a:r>
            <a:endParaRPr lang="tr-TR" sz="3600" b="1" dirty="0">
              <a:solidFill>
                <a:schemeClr val="accent5">
                  <a:lumMod val="75000"/>
                </a:schemeClr>
              </a:solidFill>
            </a:endParaRPr>
          </a:p>
        </p:txBody>
      </p:sp>
      <p:sp>
        <p:nvSpPr>
          <p:cNvPr id="3" name="İçerik Yer Tutucusu 2"/>
          <p:cNvSpPr>
            <a:spLocks noGrp="1"/>
          </p:cNvSpPr>
          <p:nvPr>
            <p:ph idx="1"/>
          </p:nvPr>
        </p:nvSpPr>
        <p:spPr>
          <a:xfrm>
            <a:off x="457200" y="967384"/>
            <a:ext cx="8229600" cy="4929411"/>
          </a:xfrm>
        </p:spPr>
        <p:txBody>
          <a:bodyPr/>
          <a:lstStyle/>
          <a:p>
            <a:r>
              <a:rPr lang="tr-TR" dirty="0" smtClean="0"/>
              <a:t>ULAKBİM Türkçe </a:t>
            </a:r>
            <a:r>
              <a:rPr lang="tr-TR" dirty="0" err="1" smtClean="0"/>
              <a:t>Veritabanları</a:t>
            </a:r>
            <a:r>
              <a:rPr lang="tr-TR" dirty="0" smtClean="0"/>
              <a:t> (ulakbim.gov.tr) sayfasından makale tarama hizmeti veren Türkçe </a:t>
            </a:r>
            <a:r>
              <a:rPr lang="tr-TR" dirty="0" err="1" smtClean="0"/>
              <a:t>veritabanlarını</a:t>
            </a:r>
            <a:r>
              <a:rPr lang="tr-TR" dirty="0" smtClean="0"/>
              <a:t> sunar;</a:t>
            </a:r>
          </a:p>
          <a:p>
            <a:pPr marL="0" indent="0">
              <a:buNone/>
            </a:pPr>
            <a:r>
              <a:rPr lang="tr-TR" dirty="0" smtClean="0"/>
              <a:t> </a:t>
            </a:r>
          </a:p>
          <a:p>
            <a:pPr marL="0" indent="0">
              <a:buNone/>
            </a:pPr>
            <a:endParaRPr lang="tr-TR" dirty="0"/>
          </a:p>
        </p:txBody>
      </p:sp>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61</a:t>
            </a:fld>
            <a:endParaRPr lang="tr-TR"/>
          </a:p>
        </p:txBody>
      </p:sp>
      <p:pic>
        <p:nvPicPr>
          <p:cNvPr id="5" name="Resim 4"/>
          <p:cNvPicPr>
            <a:picLocks noChangeAspect="1"/>
          </p:cNvPicPr>
          <p:nvPr/>
        </p:nvPicPr>
        <p:blipFill>
          <a:blip r:embed="rId2" cstate="print"/>
          <a:stretch>
            <a:fillRect/>
          </a:stretch>
        </p:blipFill>
        <p:spPr>
          <a:xfrm>
            <a:off x="457200" y="2564904"/>
            <a:ext cx="8114084" cy="4561945"/>
          </a:xfrm>
          <a:prstGeom prst="rect">
            <a:avLst/>
          </a:prstGeom>
        </p:spPr>
      </p:pic>
    </p:spTree>
    <p:extLst>
      <p:ext uri="{BB962C8B-B14F-4D97-AF65-F5344CB8AC3E}">
        <p14:creationId xmlns:p14="http://schemas.microsoft.com/office/powerpoint/2010/main" xmlns="" val="3670954131"/>
      </p:ext>
    </p:extLst>
  </p:cSld>
  <p:clrMapOvr>
    <a:masterClrMapping/>
  </p:clrMapOvr>
  <p:transition spd="med">
    <p:cut thruBlk="1"/>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1786210"/>
          </a:xfrm>
        </p:spPr>
        <p:txBody>
          <a:bodyPr/>
          <a:lstStyle/>
          <a:p>
            <a:pPr algn="l"/>
            <a:r>
              <a:rPr lang="tr-TR" sz="2400" b="1" dirty="0" smtClean="0"/>
              <a:t>EKUAL Keşif: </a:t>
            </a:r>
            <a:r>
              <a:rPr lang="tr-TR" sz="2400" dirty="0" err="1" smtClean="0"/>
              <a:t>Tübitak-Ulakbim</a:t>
            </a:r>
            <a:r>
              <a:rPr lang="tr-TR" sz="2400" dirty="0" smtClean="0"/>
              <a:t> tarafından Üniversitelere sunulan ve altta listesi verilen </a:t>
            </a:r>
            <a:r>
              <a:rPr lang="tr-TR" sz="2400" dirty="0" err="1" smtClean="0"/>
              <a:t>veritabanlarını</a:t>
            </a:r>
            <a:r>
              <a:rPr lang="tr-TR" sz="2400" dirty="0" smtClean="0"/>
              <a:t> taramasına imkan veren </a:t>
            </a:r>
            <a:r>
              <a:rPr lang="tr-TR" sz="2400" dirty="0" err="1" smtClean="0"/>
              <a:t>veritabanıdır</a:t>
            </a:r>
            <a:r>
              <a:rPr lang="tr-TR" sz="2400" dirty="0" smtClean="0"/>
              <a:t>.</a:t>
            </a:r>
            <a:r>
              <a:rPr lang="tr-TR" dirty="0" smtClean="0"/>
              <a:t/>
            </a:r>
            <a:br>
              <a:rPr lang="tr-TR" dirty="0" smtClean="0"/>
            </a:br>
            <a:endParaRPr lang="tr-TR" dirty="0"/>
          </a:p>
        </p:txBody>
      </p:sp>
      <p:pic>
        <p:nvPicPr>
          <p:cNvPr id="6" name="İçerik Yer Tutucusu 5"/>
          <p:cNvPicPr>
            <a:picLocks noGrp="1" noChangeAspect="1"/>
          </p:cNvPicPr>
          <p:nvPr>
            <p:ph idx="1"/>
          </p:nvPr>
        </p:nvPicPr>
        <p:blipFill>
          <a:blip r:embed="rId2" cstate="print"/>
          <a:stretch>
            <a:fillRect/>
          </a:stretch>
        </p:blipFill>
        <p:spPr>
          <a:xfrm>
            <a:off x="457200" y="1628800"/>
            <a:ext cx="8363272" cy="4824536"/>
          </a:xfrm>
          <a:prstGeom prst="rect">
            <a:avLst/>
          </a:prstGeom>
        </p:spPr>
      </p:pic>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62</a:t>
            </a:fld>
            <a:endParaRPr lang="tr-TR"/>
          </a:p>
        </p:txBody>
      </p:sp>
    </p:spTree>
    <p:extLst>
      <p:ext uri="{BB962C8B-B14F-4D97-AF65-F5344CB8AC3E}">
        <p14:creationId xmlns:p14="http://schemas.microsoft.com/office/powerpoint/2010/main" xmlns="" val="904494067"/>
      </p:ext>
    </p:extLst>
  </p:cSld>
  <p:clrMapOvr>
    <a:masterClrMapping/>
  </p:clrMapOvr>
  <p:transition spd="med">
    <p:cut thruBlk="1"/>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sz="2400" b="1" dirty="0" smtClean="0"/>
              <a:t>TR Dizin: </a:t>
            </a:r>
            <a:r>
              <a:rPr lang="tr-TR" sz="2400" dirty="0" smtClean="0"/>
              <a:t>Türkiye’de bulunan Türkçe dilinde TR Dizinde listelenen dergilerden makale taraması yapabilirsiniz.</a:t>
            </a:r>
            <a:endParaRPr lang="tr-TR" sz="2400" b="1" dirty="0"/>
          </a:p>
        </p:txBody>
      </p:sp>
      <p:pic>
        <p:nvPicPr>
          <p:cNvPr id="5" name="İçerik Yer Tutucusu 4"/>
          <p:cNvPicPr>
            <a:picLocks noGrp="1" noChangeAspect="1"/>
          </p:cNvPicPr>
          <p:nvPr>
            <p:ph idx="1"/>
          </p:nvPr>
        </p:nvPicPr>
        <p:blipFill>
          <a:blip r:embed="rId2" cstate="print"/>
          <a:stretch>
            <a:fillRect/>
          </a:stretch>
        </p:blipFill>
        <p:spPr>
          <a:xfrm>
            <a:off x="539552" y="1628800"/>
            <a:ext cx="8068021" cy="4525963"/>
          </a:xfrm>
          <a:prstGeom prst="rect">
            <a:avLst/>
          </a:prstGeom>
        </p:spPr>
      </p:pic>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63</a:t>
            </a:fld>
            <a:endParaRPr lang="tr-TR"/>
          </a:p>
        </p:txBody>
      </p:sp>
    </p:spTree>
    <p:extLst>
      <p:ext uri="{BB962C8B-B14F-4D97-AF65-F5344CB8AC3E}">
        <p14:creationId xmlns:p14="http://schemas.microsoft.com/office/powerpoint/2010/main" xmlns="" val="28163058"/>
      </p:ext>
    </p:extLst>
  </p:cSld>
  <p:clrMapOvr>
    <a:masterClrMapping/>
  </p:clrMapOvr>
  <p:transition spd="med">
    <p:cut thruBlk="1"/>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64</a:t>
            </a:fld>
            <a:endParaRPr lang="tr-TR"/>
          </a:p>
        </p:txBody>
      </p:sp>
      <p:sp>
        <p:nvSpPr>
          <p:cNvPr id="8" name="İçerik Yer Tutucusu 7"/>
          <p:cNvSpPr>
            <a:spLocks noGrp="1"/>
          </p:cNvSpPr>
          <p:nvPr>
            <p:ph idx="1"/>
          </p:nvPr>
        </p:nvSpPr>
        <p:spPr>
          <a:xfrm>
            <a:off x="457200" y="260648"/>
            <a:ext cx="8229600" cy="5544616"/>
          </a:xfrm>
        </p:spPr>
        <p:txBody>
          <a:bodyPr/>
          <a:lstStyle/>
          <a:p>
            <a:r>
              <a:rPr lang="tr-TR" sz="2400" b="1" dirty="0" err="1"/>
              <a:t>DergiPark</a:t>
            </a:r>
            <a:r>
              <a:rPr lang="tr-TR" sz="2400" b="1" dirty="0"/>
              <a:t>: </a:t>
            </a:r>
            <a:endParaRPr lang="tr-TR" sz="2400" b="1" dirty="0" smtClean="0"/>
          </a:p>
          <a:p>
            <a:pPr marL="0" indent="0">
              <a:buNone/>
            </a:pPr>
            <a:r>
              <a:rPr lang="tr-TR" sz="2400" dirty="0" smtClean="0"/>
              <a:t>TÜBİTAK </a:t>
            </a:r>
            <a:r>
              <a:rPr lang="tr-TR" sz="2400" dirty="0"/>
              <a:t>ULAKBİM çatısı altında, Türkiye'de yayınlanan akademik hakemli dergiler için </a:t>
            </a:r>
            <a:r>
              <a:rPr lang="tr-TR" sz="2400" b="1" dirty="0"/>
              <a:t>elektronik ortamda barındırma ve </a:t>
            </a:r>
            <a:r>
              <a:rPr lang="tr-TR" sz="2400" b="1" dirty="0" err="1"/>
              <a:t>editoryal</a:t>
            </a:r>
            <a:r>
              <a:rPr lang="tr-TR" sz="2400" b="1" dirty="0"/>
              <a:t> süreç yönetimi hizmeti </a:t>
            </a:r>
            <a:r>
              <a:rPr lang="tr-TR" sz="2400" dirty="0"/>
              <a:t>sunar. </a:t>
            </a:r>
            <a:endParaRPr lang="tr-TR" sz="2400" dirty="0" smtClean="0"/>
          </a:p>
          <a:p>
            <a:pPr marL="0" indent="0">
              <a:buNone/>
            </a:pPr>
            <a:r>
              <a:rPr lang="tr-TR" sz="2400" dirty="0" err="1" smtClean="0"/>
              <a:t>DergiPark</a:t>
            </a:r>
            <a:r>
              <a:rPr lang="tr-TR" sz="2400" dirty="0"/>
              <a:t>, ulusal akademik </a:t>
            </a:r>
            <a:r>
              <a:rPr lang="tr-TR" sz="2400" b="1" dirty="0"/>
              <a:t>dergilerin standartlara uygun olarak varlık kazanmasına ve uluslararası görünürlüğünün artırı</a:t>
            </a:r>
            <a:r>
              <a:rPr lang="tr-TR" sz="2400" dirty="0"/>
              <a:t>lmasına destek olur</a:t>
            </a:r>
            <a:r>
              <a:rPr lang="tr-TR" sz="2400" dirty="0" smtClean="0"/>
              <a:t>.</a:t>
            </a:r>
            <a:r>
              <a:rPr lang="tr-TR" sz="2400" dirty="0"/>
              <a:t/>
            </a:r>
            <a:br>
              <a:rPr lang="tr-TR" sz="2400" dirty="0"/>
            </a:br>
            <a:r>
              <a:rPr lang="tr-TR" sz="2400" dirty="0" err="1"/>
              <a:t>DergiPark</a:t>
            </a:r>
            <a:r>
              <a:rPr lang="tr-TR" sz="2400" dirty="0"/>
              <a:t>, dergilerin işleyişine, yönetimine ve içeriğine karışmaz, çıkar çatışmaları ve etik ihlal durumlarında taraf olmaz. Sadece </a:t>
            </a:r>
            <a:r>
              <a:rPr lang="tr-TR" sz="2400" b="1" dirty="0"/>
              <a:t>alt yapı sunar ve sistemin kullanımı için "teknik destek" sağlar</a:t>
            </a:r>
            <a:r>
              <a:rPr lang="tr-TR" sz="2400" dirty="0"/>
              <a:t>. Yazarlar, yayınları hakkında her türlü konu için ilgili derginin editörü ile iletişime geçmelidir.</a:t>
            </a:r>
            <a:r>
              <a:rPr lang="tr-TR" dirty="0"/>
              <a:t/>
            </a:r>
            <a:br>
              <a:rPr lang="tr-TR" dirty="0"/>
            </a:br>
            <a:endParaRPr lang="tr-TR" dirty="0"/>
          </a:p>
        </p:txBody>
      </p:sp>
    </p:spTree>
    <p:extLst>
      <p:ext uri="{BB962C8B-B14F-4D97-AF65-F5344CB8AC3E}">
        <p14:creationId xmlns:p14="http://schemas.microsoft.com/office/powerpoint/2010/main" xmlns="" val="4275863347"/>
      </p:ext>
    </p:extLst>
  </p:cSld>
  <p:clrMapOvr>
    <a:masterClrMapping/>
  </p:clrMapOvr>
  <p:transition spd="med">
    <p:cut thruBlk="1"/>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DergiPark</a:t>
            </a:r>
            <a:r>
              <a:rPr lang="tr-TR" dirty="0" smtClean="0"/>
              <a:t> Web Sayfası</a:t>
            </a:r>
            <a:endParaRPr lang="tr-TR" dirty="0"/>
          </a:p>
        </p:txBody>
      </p:sp>
      <p:sp>
        <p:nvSpPr>
          <p:cNvPr id="3" name="İçerik Yer Tutucusu 2"/>
          <p:cNvSpPr>
            <a:spLocks noGrp="1"/>
          </p:cNvSpPr>
          <p:nvPr>
            <p:ph idx="1"/>
          </p:nvPr>
        </p:nvSpPr>
        <p:spPr/>
        <p:txBody>
          <a:bodyPr/>
          <a:lstStyle/>
          <a:p>
            <a:endParaRPr lang="tr-TR"/>
          </a:p>
        </p:txBody>
      </p:sp>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65</a:t>
            </a:fld>
            <a:endParaRPr lang="tr-TR"/>
          </a:p>
        </p:txBody>
      </p:sp>
      <p:pic>
        <p:nvPicPr>
          <p:cNvPr id="5" name="İçerik Yer Tutucusu 6"/>
          <p:cNvPicPr>
            <a:picLocks noChangeAspect="1"/>
          </p:cNvPicPr>
          <p:nvPr/>
        </p:nvPicPr>
        <p:blipFill>
          <a:blip r:embed="rId2" cstate="print"/>
          <a:stretch>
            <a:fillRect/>
          </a:stretch>
        </p:blipFill>
        <p:spPr bwMode="auto">
          <a:xfrm>
            <a:off x="179512" y="1426766"/>
            <a:ext cx="8784976" cy="5098578"/>
          </a:xfrm>
          <a:prstGeom prst="rect">
            <a:avLst/>
          </a:prstGeom>
          <a:noFill/>
          <a:ln w="9525">
            <a:noFill/>
            <a:miter lim="800000"/>
            <a:headEnd/>
            <a:tailEnd/>
          </a:ln>
        </p:spPr>
      </p:pic>
    </p:spTree>
    <p:extLst>
      <p:ext uri="{BB962C8B-B14F-4D97-AF65-F5344CB8AC3E}">
        <p14:creationId xmlns:p14="http://schemas.microsoft.com/office/powerpoint/2010/main" xmlns="" val="2389234900"/>
      </p:ext>
    </p:extLst>
  </p:cSld>
  <p:clrMapOvr>
    <a:masterClrMapping/>
  </p:clrMapOvr>
  <p:transition spd="med">
    <p:cut thruBlk="1"/>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2146250"/>
          </a:xfrm>
        </p:spPr>
        <p:txBody>
          <a:bodyPr/>
          <a:lstStyle/>
          <a:p>
            <a:pPr algn="l"/>
            <a:r>
              <a:rPr lang="tr-TR" sz="2400" b="1" dirty="0" smtClean="0"/>
              <a:t>Ulusal Toplu Katalog (TO-KAT): </a:t>
            </a:r>
            <a:r>
              <a:rPr lang="tr-TR" sz="2400" dirty="0" smtClean="0"/>
              <a:t>Kitaplar için daha evvelden kullandığımız Toplu katalog makale taraması yapmada da kullanılmaktadır. Ancak makalelere ait </a:t>
            </a:r>
            <a:r>
              <a:rPr lang="tr-TR" sz="2400" b="1" dirty="0" smtClean="0"/>
              <a:t>bibliyografik bilgilere </a:t>
            </a:r>
            <a:r>
              <a:rPr lang="tr-TR" sz="2400" dirty="0" smtClean="0"/>
              <a:t>ulaşılabilmektedir</a:t>
            </a:r>
            <a:endParaRPr lang="tr-TR" sz="2400" dirty="0"/>
          </a:p>
        </p:txBody>
      </p:sp>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66</a:t>
            </a:fld>
            <a:endParaRPr lang="tr-TR"/>
          </a:p>
        </p:txBody>
      </p:sp>
      <p:pic>
        <p:nvPicPr>
          <p:cNvPr id="5" name="Picture 3"/>
          <p:cNvPicPr>
            <a:picLocks noGrp="1" noChangeAspect="1" noChangeArrowheads="1"/>
          </p:cNvPicPr>
          <p:nvPr>
            <p:ph idx="1"/>
          </p:nvPr>
        </p:nvPicPr>
        <p:blipFill>
          <a:blip r:embed="rId2" cstate="print"/>
          <a:srcRect/>
          <a:stretch>
            <a:fillRect/>
          </a:stretch>
        </p:blipFill>
        <p:spPr bwMode="auto">
          <a:xfrm>
            <a:off x="430425" y="2420888"/>
            <a:ext cx="8229600" cy="3528392"/>
          </a:xfrm>
          <a:prstGeom prst="rect">
            <a:avLst/>
          </a:prstGeom>
          <a:noFill/>
          <a:ln w="9525">
            <a:noFill/>
            <a:miter lim="800000"/>
            <a:headEnd/>
            <a:tailEnd/>
          </a:ln>
        </p:spPr>
      </p:pic>
    </p:spTree>
    <p:extLst>
      <p:ext uri="{BB962C8B-B14F-4D97-AF65-F5344CB8AC3E}">
        <p14:creationId xmlns:p14="http://schemas.microsoft.com/office/powerpoint/2010/main" xmlns="" val="1117401420"/>
      </p:ext>
    </p:extLst>
  </p:cSld>
  <p:clrMapOvr>
    <a:masterClrMapping/>
  </p:clrMapOvr>
  <p:transition spd="med">
    <p:cut thruBlk="1"/>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793507"/>
          </a:xfrm>
        </p:spPr>
        <p:txBody>
          <a:bodyPr/>
          <a:lstStyle/>
          <a:p>
            <a:pPr marL="0" indent="0">
              <a:buNone/>
            </a:pPr>
            <a:r>
              <a:rPr lang="tr-TR" sz="2400" b="1" dirty="0"/>
              <a:t>Türkiye Akademik Arşivi (Harman</a:t>
            </a:r>
            <a:r>
              <a:rPr lang="tr-TR" sz="2400" b="1" dirty="0" smtClean="0"/>
              <a:t>): </a:t>
            </a:r>
            <a:r>
              <a:rPr lang="tr-TR" sz="2400" dirty="0" smtClean="0"/>
              <a:t>Ulusal </a:t>
            </a:r>
            <a:r>
              <a:rPr lang="tr-TR" sz="2400" dirty="0"/>
              <a:t>arşivler, dergiler (veri sağlayıcılar) ile arama motoru servisleri (servis sağlayıcılar) arasında ilişki kurarak, uluslararası standartlara uygun olarak gereksinim duyulan içeriğe erişim sağlayan </a:t>
            </a:r>
            <a:r>
              <a:rPr lang="tr-TR" sz="2400" b="1" dirty="0"/>
              <a:t>üst veri harmanlama yazılımıdır.</a:t>
            </a:r>
            <a:r>
              <a:rPr lang="tr-TR" sz="2400" dirty="0"/>
              <a:t> Ulusal Kurumsal </a:t>
            </a:r>
            <a:r>
              <a:rPr lang="tr-TR" sz="2400" b="1" dirty="0"/>
              <a:t>Açık Arşiv içeriklerinin üst verilerinin harmanlanması ve yayınlara </a:t>
            </a:r>
            <a:r>
              <a:rPr lang="tr-TR" sz="2400" dirty="0"/>
              <a:t>Harman adresi üzerinden erişimin sağlanması amaçlanmaktadır.</a:t>
            </a:r>
          </a:p>
          <a:p>
            <a:pPr>
              <a:buFontTx/>
              <a:buChar char="-"/>
            </a:pPr>
            <a:r>
              <a:rPr lang="tr-TR" sz="2000" dirty="0" smtClean="0"/>
              <a:t>Harman</a:t>
            </a:r>
            <a:r>
              <a:rPr lang="tr-TR" sz="2000" dirty="0"/>
              <a:t>, ulusal arşivler, dergiler (veri sağlayıcılar) ile arama motoru servisleri (servis sağlayıcılar) arasında ilişki kurarak, uluslararası standartlara uygun olarak gereksinim duyulan içeriğe erişim sağlayan üst veri harmanlama yazılımıdır. Ulusal Kurumsal Açık Arşiv içeriklerinin üst verilerinin harmanlanması ve yayınlara Harman adresi üzerinden erişimin sağlanması amaçlanmaktadır</a:t>
            </a:r>
            <a:r>
              <a:rPr lang="tr-TR" sz="2000" dirty="0" smtClean="0"/>
              <a:t>.</a:t>
            </a:r>
          </a:p>
          <a:p>
            <a:pPr>
              <a:buFontTx/>
              <a:buChar char="-"/>
            </a:pPr>
            <a:r>
              <a:rPr lang="tr-TR" sz="2000" dirty="0"/>
              <a:t>Harman, Açık arşiv içeriklerine bulunduğu adreste erişimi </a:t>
            </a:r>
            <a:r>
              <a:rPr lang="tr-TR" sz="2000" dirty="0" smtClean="0"/>
              <a:t>sağlamaktır.</a:t>
            </a:r>
            <a:endParaRPr lang="tr-TR" sz="2000" dirty="0"/>
          </a:p>
          <a:p>
            <a:pPr>
              <a:buFontTx/>
              <a:buChar char="-"/>
            </a:pPr>
            <a:endParaRPr lang="tr-TR" sz="2000" dirty="0"/>
          </a:p>
          <a:p>
            <a:pPr marL="0" indent="0">
              <a:buNone/>
            </a:pPr>
            <a:endParaRPr lang="tr-TR" sz="2400" dirty="0"/>
          </a:p>
        </p:txBody>
      </p:sp>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67</a:t>
            </a:fld>
            <a:endParaRPr lang="tr-TR"/>
          </a:p>
        </p:txBody>
      </p:sp>
    </p:spTree>
    <p:extLst>
      <p:ext uri="{BB962C8B-B14F-4D97-AF65-F5344CB8AC3E}">
        <p14:creationId xmlns:p14="http://schemas.microsoft.com/office/powerpoint/2010/main" xmlns="" val="766279655"/>
      </p:ext>
    </p:extLst>
  </p:cSld>
  <p:clrMapOvr>
    <a:masterClrMapping/>
  </p:clrMapOvr>
  <p:transition spd="med">
    <p:cut thruBlk="1"/>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400" b="1" dirty="0"/>
              <a:t>Harman (Türkiye Akademik Arşivi) </a:t>
            </a:r>
            <a:r>
              <a:rPr lang="tr-TR" sz="2400" dirty="0"/>
              <a:t>ana sayfa </a:t>
            </a:r>
            <a:r>
              <a:rPr lang="tr-TR" sz="2400" dirty="0" smtClean="0"/>
              <a:t>görüntüsü</a:t>
            </a:r>
            <a:br>
              <a:rPr lang="tr-TR" sz="2400" dirty="0" smtClean="0"/>
            </a:br>
            <a:r>
              <a:rPr lang="tr-TR" sz="2400" dirty="0"/>
              <a:t>Toplam </a:t>
            </a:r>
            <a:r>
              <a:rPr lang="tr-TR" sz="2400" b="1" dirty="0"/>
              <a:t>152</a:t>
            </a:r>
            <a:r>
              <a:rPr lang="tr-TR" sz="2400" dirty="0"/>
              <a:t> kurumda ve </a:t>
            </a:r>
            <a:r>
              <a:rPr lang="tr-TR" sz="2400" b="1" dirty="0"/>
              <a:t>2.092.090</a:t>
            </a:r>
            <a:r>
              <a:rPr lang="tr-TR" sz="2400" dirty="0"/>
              <a:t> kayıt içerisinde arama yapabilirsiniz.</a:t>
            </a:r>
            <a:br>
              <a:rPr lang="tr-TR" sz="2400" dirty="0"/>
            </a:br>
            <a:endParaRPr lang="tr-TR" sz="2400" dirty="0"/>
          </a:p>
        </p:txBody>
      </p:sp>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68</a:t>
            </a:fld>
            <a:endParaRPr lang="tr-TR"/>
          </a:p>
        </p:txBody>
      </p:sp>
      <p:pic>
        <p:nvPicPr>
          <p:cNvPr id="5" name="Picture 2"/>
          <p:cNvPicPr>
            <a:picLocks noGrp="1" noChangeAspect="1" noChangeArrowheads="1"/>
          </p:cNvPicPr>
          <p:nvPr>
            <p:ph idx="1"/>
          </p:nvPr>
        </p:nvPicPr>
        <p:blipFill>
          <a:blip r:embed="rId2" cstate="print"/>
          <a:srcRect/>
          <a:stretch>
            <a:fillRect/>
          </a:stretch>
        </p:blipFill>
        <p:spPr bwMode="auto">
          <a:xfrm>
            <a:off x="457200" y="1187704"/>
            <a:ext cx="8229600" cy="5398580"/>
          </a:xfrm>
          <a:prstGeom prst="rect">
            <a:avLst/>
          </a:prstGeom>
          <a:noFill/>
          <a:ln w="9525">
            <a:noFill/>
            <a:miter lim="800000"/>
            <a:headEnd/>
            <a:tailEnd/>
          </a:ln>
        </p:spPr>
      </p:pic>
    </p:spTree>
    <p:extLst>
      <p:ext uri="{BB962C8B-B14F-4D97-AF65-F5344CB8AC3E}">
        <p14:creationId xmlns:p14="http://schemas.microsoft.com/office/powerpoint/2010/main" xmlns="" val="567876025"/>
      </p:ext>
    </p:extLst>
  </p:cSld>
  <p:clrMapOvr>
    <a:masterClrMapping/>
  </p:clrMapOvr>
  <p:transition spd="med">
    <p:cut thruBlk="1"/>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2636" y="493056"/>
            <a:ext cx="8229600" cy="1143000"/>
          </a:xfrm>
        </p:spPr>
        <p:txBody>
          <a:bodyPr/>
          <a:lstStyle/>
          <a:p>
            <a:r>
              <a:rPr lang="tr-TR" sz="2800" dirty="0" err="1" smtClean="0"/>
              <a:t>HARMAN’da</a:t>
            </a:r>
            <a:r>
              <a:rPr lang="tr-TR" sz="2800" dirty="0" smtClean="0"/>
              <a:t> Üniversitemize ait (29.10.2021 tarihinde) </a:t>
            </a:r>
            <a:r>
              <a:rPr lang="tr-TR" sz="2800" b="1" dirty="0" smtClean="0"/>
              <a:t>5.248</a:t>
            </a:r>
            <a:r>
              <a:rPr lang="tr-TR" sz="2800" dirty="0" smtClean="0"/>
              <a:t> veri bulunmaktadır..</a:t>
            </a:r>
            <a:endParaRPr lang="tr-TR" sz="2800" dirty="0"/>
          </a:p>
        </p:txBody>
      </p:sp>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69</a:t>
            </a:fld>
            <a:endParaRPr lang="tr-TR"/>
          </a:p>
        </p:txBody>
      </p:sp>
      <p:pic>
        <p:nvPicPr>
          <p:cNvPr id="14337" name="Picture 1"/>
          <p:cNvPicPr>
            <a:picLocks noGrp="1" noChangeAspect="1" noChangeArrowheads="1"/>
          </p:cNvPicPr>
          <p:nvPr>
            <p:ph idx="1"/>
          </p:nvPr>
        </p:nvPicPr>
        <p:blipFill>
          <a:blip r:embed="rId2" cstate="print"/>
          <a:srcRect/>
          <a:stretch>
            <a:fillRect/>
          </a:stretch>
        </p:blipFill>
        <p:spPr bwMode="auto">
          <a:xfrm>
            <a:off x="467544" y="1628800"/>
            <a:ext cx="8229600" cy="4536504"/>
          </a:xfrm>
          <a:prstGeom prst="rect">
            <a:avLst/>
          </a:prstGeom>
          <a:noFill/>
          <a:ln w="9525">
            <a:noFill/>
            <a:miter lim="800000"/>
            <a:headEnd/>
            <a:tailEnd/>
          </a:ln>
        </p:spPr>
      </p:pic>
    </p:spTree>
    <p:extLst>
      <p:ext uri="{BB962C8B-B14F-4D97-AF65-F5344CB8AC3E}">
        <p14:creationId xmlns:p14="http://schemas.microsoft.com/office/powerpoint/2010/main" xmlns="" val="2769079715"/>
      </p:ext>
    </p:extLst>
  </p:cSld>
  <p:clrMapOvr>
    <a:masterClrMapping/>
  </p:clrMapOvr>
  <p:transition spd="med">
    <p:cut thruBlk="1"/>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5865515"/>
          </a:xfrm>
        </p:spPr>
        <p:txBody>
          <a:bodyPr/>
          <a:lstStyle/>
          <a:p>
            <a:pPr marL="0" indent="0">
              <a:buNone/>
            </a:pPr>
            <a:r>
              <a:rPr lang="tr-TR" sz="2400" b="1" dirty="0" smtClean="0"/>
              <a:t>APERTA (Türkiye Açık Arşivi): </a:t>
            </a:r>
            <a:r>
              <a:rPr lang="tr-TR" sz="2400" dirty="0"/>
              <a:t>TÜBİTAK kurumsal arşividir. </a:t>
            </a:r>
            <a:r>
              <a:rPr lang="tr-TR" sz="2400" b="1" dirty="0"/>
              <a:t>Türkiye Açık Arşivi</a:t>
            </a:r>
            <a:r>
              <a:rPr lang="tr-TR" sz="2400" dirty="0"/>
              <a:t>’nin adıdır. </a:t>
            </a:r>
            <a:endParaRPr lang="tr-TR" sz="2400" dirty="0" smtClean="0"/>
          </a:p>
          <a:p>
            <a:pPr marL="0" indent="0">
              <a:buNone/>
            </a:pPr>
            <a:r>
              <a:rPr lang="tr-TR" sz="2400" dirty="0" err="1" smtClean="0"/>
              <a:t>Aperta</a:t>
            </a:r>
            <a:r>
              <a:rPr lang="tr-TR" sz="2400" dirty="0" smtClean="0"/>
              <a:t> </a:t>
            </a:r>
            <a:r>
              <a:rPr lang="tr-TR" sz="2400" dirty="0"/>
              <a:t>Türkiye Açık Arşivi, araştırmacılar tarafından güncel olarak oluşturulan araştırma </a:t>
            </a:r>
            <a:r>
              <a:rPr lang="tr-TR" sz="2400" b="1" dirty="0"/>
              <a:t>verilerini standart bir veri yapısında tutan, araştırmacılar tarafından veri yüklemelerinin yapılabildiği </a:t>
            </a:r>
            <a:r>
              <a:rPr lang="tr-TR" sz="2400" dirty="0"/>
              <a:t>bir platformdur</a:t>
            </a:r>
            <a:r>
              <a:rPr lang="tr-TR" sz="2400" dirty="0" smtClean="0"/>
              <a:t>.</a:t>
            </a:r>
          </a:p>
          <a:p>
            <a:pPr>
              <a:buNone/>
            </a:pPr>
            <a:r>
              <a:rPr lang="tr-TR" sz="2400" dirty="0" err="1"/>
              <a:t>Aperta'nın</a:t>
            </a:r>
            <a:r>
              <a:rPr lang="tr-TR" sz="2400" dirty="0"/>
              <a:t> </a:t>
            </a:r>
            <a:r>
              <a:rPr lang="tr-TR" sz="2400" dirty="0" smtClean="0"/>
              <a:t>Amacı:</a:t>
            </a:r>
            <a:endParaRPr lang="tr-TR" sz="2400" dirty="0"/>
          </a:p>
          <a:p>
            <a:pPr marL="0" indent="0">
              <a:buNone/>
            </a:pPr>
            <a:r>
              <a:rPr lang="tr-TR" sz="2400" dirty="0"/>
              <a:t>Üniversiteler, yayıncılar ve kamu kurumlarında çalışan araştırmacıların verilerinin uzun süreli saklanmasını, korunmasını, yönetilebilmesini, taranabilmesini ve ücretsiz erişime açılmasını sağlayan </a:t>
            </a:r>
            <a:r>
              <a:rPr lang="tr-TR" sz="2400" dirty="0" err="1"/>
              <a:t>Aperta</a:t>
            </a:r>
            <a:r>
              <a:rPr lang="tr-TR" sz="2400" dirty="0"/>
              <a:t>, </a:t>
            </a:r>
            <a:r>
              <a:rPr lang="tr-TR" sz="2400" b="1" dirty="0"/>
              <a:t>ulusal bir veri deposu olma </a:t>
            </a:r>
            <a:r>
              <a:rPr lang="tr-TR" sz="2400" dirty="0"/>
              <a:t>gayreti ile oluşturulmuştur ve araştırmacıların gerekli kaynaklara adil bir şekilde erişebilmesini sağlamak için açık erişime sahip yayınların, verilerin ve yazılımların paylaşılmasını hedeflemektedir.</a:t>
            </a:r>
          </a:p>
          <a:p>
            <a:pPr marL="0" indent="0">
              <a:buNone/>
            </a:pPr>
            <a:endParaRPr lang="tr-TR" sz="2400" dirty="0"/>
          </a:p>
        </p:txBody>
      </p:sp>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70</a:t>
            </a:fld>
            <a:endParaRPr lang="tr-TR"/>
          </a:p>
        </p:txBody>
      </p:sp>
    </p:spTree>
    <p:extLst>
      <p:ext uri="{BB962C8B-B14F-4D97-AF65-F5344CB8AC3E}">
        <p14:creationId xmlns:p14="http://schemas.microsoft.com/office/powerpoint/2010/main" xmlns="" val="3053169664"/>
      </p:ext>
    </p:extLst>
  </p:cSld>
  <p:clrMapOvr>
    <a:masterClrMapping/>
  </p:clrMapOvr>
  <p:transition spd="med">
    <p:cut thruBlk="1"/>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APERTA ana </a:t>
            </a:r>
            <a:r>
              <a:rPr lang="tr-TR" dirty="0" smtClean="0"/>
              <a:t>sayfası</a:t>
            </a:r>
            <a:endParaRPr lang="tr-TR" dirty="0"/>
          </a:p>
        </p:txBody>
      </p:sp>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71</a:t>
            </a:fld>
            <a:endParaRPr lang="tr-TR"/>
          </a:p>
        </p:txBody>
      </p:sp>
      <p:pic>
        <p:nvPicPr>
          <p:cNvPr id="5" name="Picture 3"/>
          <p:cNvPicPr>
            <a:picLocks noGrp="1" noChangeAspect="1" noChangeArrowheads="1"/>
          </p:cNvPicPr>
          <p:nvPr>
            <p:ph idx="1"/>
          </p:nvPr>
        </p:nvPicPr>
        <p:blipFill>
          <a:blip r:embed="rId2" cstate="print"/>
          <a:srcRect/>
          <a:stretch>
            <a:fillRect/>
          </a:stretch>
        </p:blipFill>
        <p:spPr bwMode="auto">
          <a:xfrm>
            <a:off x="954401" y="1600200"/>
            <a:ext cx="7235198" cy="4525963"/>
          </a:xfrm>
          <a:prstGeom prst="rect">
            <a:avLst/>
          </a:prstGeom>
          <a:noFill/>
          <a:ln w="9525">
            <a:noFill/>
            <a:miter lim="800000"/>
            <a:headEnd/>
            <a:tailEnd/>
          </a:ln>
        </p:spPr>
      </p:pic>
    </p:spTree>
    <p:extLst>
      <p:ext uri="{BB962C8B-B14F-4D97-AF65-F5344CB8AC3E}">
        <p14:creationId xmlns:p14="http://schemas.microsoft.com/office/powerpoint/2010/main" xmlns="" val="525820084"/>
      </p:ext>
    </p:extLst>
  </p:cSld>
  <p:clrMapOvr>
    <a:masterClrMapping/>
  </p:clrMapOvr>
  <p:transition spd="med">
    <p:cut thruBlk="1"/>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72</a:t>
            </a:fld>
            <a:endParaRPr lang="tr-TR"/>
          </a:p>
        </p:txBody>
      </p:sp>
      <p:pic>
        <p:nvPicPr>
          <p:cNvPr id="5" name="Picture 4"/>
          <p:cNvPicPr>
            <a:picLocks noGrp="1" noChangeAspect="1" noChangeArrowheads="1"/>
          </p:cNvPicPr>
          <p:nvPr>
            <p:ph idx="1"/>
          </p:nvPr>
        </p:nvPicPr>
        <p:blipFill>
          <a:blip r:embed="rId2" cstate="print"/>
          <a:srcRect/>
          <a:stretch>
            <a:fillRect/>
          </a:stretch>
        </p:blipFill>
        <p:spPr bwMode="auto">
          <a:xfrm>
            <a:off x="755576" y="332656"/>
            <a:ext cx="7632848" cy="6229374"/>
          </a:xfrm>
          <a:prstGeom prst="rect">
            <a:avLst/>
          </a:prstGeom>
          <a:noFill/>
          <a:ln w="9525">
            <a:noFill/>
            <a:miter lim="800000"/>
            <a:headEnd/>
            <a:tailEnd/>
          </a:ln>
        </p:spPr>
      </p:pic>
    </p:spTree>
    <p:extLst>
      <p:ext uri="{BB962C8B-B14F-4D97-AF65-F5344CB8AC3E}">
        <p14:creationId xmlns:p14="http://schemas.microsoft.com/office/powerpoint/2010/main" xmlns="" val="1641500417"/>
      </p:ext>
    </p:extLst>
  </p:cSld>
  <p:clrMapOvr>
    <a:masterClrMapping/>
  </p:clrMapOvr>
  <p:transition spd="med">
    <p:cut thruBlk="1"/>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562074"/>
          </a:xfrm>
        </p:spPr>
        <p:txBody>
          <a:bodyPr/>
          <a:lstStyle/>
          <a:p>
            <a:pPr algn="l"/>
            <a:r>
              <a:rPr lang="tr-TR" sz="2400" dirty="0" smtClean="0"/>
              <a:t>APERTA kullanıcı kaydı ve giriş ekranı </a:t>
            </a:r>
            <a:endParaRPr lang="tr-TR" sz="2400" dirty="0"/>
          </a:p>
        </p:txBody>
      </p:sp>
      <p:sp>
        <p:nvSpPr>
          <p:cNvPr id="4" name="3 Slayt Numarası Yer Tutucusu"/>
          <p:cNvSpPr>
            <a:spLocks noGrp="1"/>
          </p:cNvSpPr>
          <p:nvPr>
            <p:ph type="sldNum" sz="quarter" idx="12"/>
          </p:nvPr>
        </p:nvSpPr>
        <p:spPr/>
        <p:txBody>
          <a:bodyPr/>
          <a:lstStyle/>
          <a:p>
            <a:pPr>
              <a:defRPr/>
            </a:pPr>
            <a:fld id="{E513E77C-DB21-4C19-BD9F-D431D7499A13}" type="slidenum">
              <a:rPr lang="tr-TR" smtClean="0"/>
              <a:pPr>
                <a:defRPr/>
              </a:pPr>
              <a:t>73</a:t>
            </a:fld>
            <a:endParaRPr lang="tr-TR"/>
          </a:p>
        </p:txBody>
      </p:sp>
      <p:pic>
        <p:nvPicPr>
          <p:cNvPr id="5" name="Picture 5"/>
          <p:cNvPicPr>
            <a:picLocks noGrp="1" noChangeAspect="1" noChangeArrowheads="1"/>
          </p:cNvPicPr>
          <p:nvPr>
            <p:ph idx="1"/>
          </p:nvPr>
        </p:nvPicPr>
        <p:blipFill>
          <a:blip r:embed="rId2" cstate="print"/>
          <a:srcRect/>
          <a:stretch>
            <a:fillRect/>
          </a:stretch>
        </p:blipFill>
        <p:spPr bwMode="auto">
          <a:xfrm>
            <a:off x="395536" y="980728"/>
            <a:ext cx="4161461" cy="4248472"/>
          </a:xfrm>
          <a:prstGeom prst="rect">
            <a:avLst/>
          </a:prstGeom>
          <a:noFill/>
          <a:ln w="9525">
            <a:noFill/>
            <a:miter lim="800000"/>
            <a:headEnd/>
            <a:tailEnd/>
          </a:ln>
        </p:spPr>
      </p:pic>
      <p:pic>
        <p:nvPicPr>
          <p:cNvPr id="5122" name="Picture 2"/>
          <p:cNvPicPr>
            <a:picLocks noChangeAspect="1" noChangeArrowheads="1"/>
          </p:cNvPicPr>
          <p:nvPr/>
        </p:nvPicPr>
        <p:blipFill>
          <a:blip r:embed="rId3" cstate="print"/>
          <a:srcRect/>
          <a:stretch>
            <a:fillRect/>
          </a:stretch>
        </p:blipFill>
        <p:spPr bwMode="auto">
          <a:xfrm>
            <a:off x="4788024" y="980728"/>
            <a:ext cx="3762178" cy="4225929"/>
          </a:xfrm>
          <a:prstGeom prst="rect">
            <a:avLst/>
          </a:prstGeom>
          <a:noFill/>
          <a:ln w="9525">
            <a:noFill/>
            <a:miter lim="800000"/>
            <a:headEnd/>
            <a:tailEnd/>
          </a:ln>
        </p:spPr>
      </p:pic>
    </p:spTree>
  </p:cSld>
  <p:clrMapOvr>
    <a:masterClrMapping/>
  </p:clrMapOvr>
  <p:transition spd="med">
    <p:cut thruBlk="1"/>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74</a:t>
            </a:fld>
            <a:endParaRPr lang="tr-TR"/>
          </a:p>
        </p:txBody>
      </p:sp>
      <p:sp>
        <p:nvSpPr>
          <p:cNvPr id="6" name="İçerik Yer Tutucusu 5"/>
          <p:cNvSpPr>
            <a:spLocks noGrp="1"/>
          </p:cNvSpPr>
          <p:nvPr>
            <p:ph idx="1"/>
          </p:nvPr>
        </p:nvSpPr>
        <p:spPr>
          <a:xfrm>
            <a:off x="457200" y="260648"/>
            <a:ext cx="8229600" cy="5865515"/>
          </a:xfrm>
        </p:spPr>
        <p:txBody>
          <a:bodyPr/>
          <a:lstStyle/>
          <a:p>
            <a:r>
              <a:rPr lang="tr-TR" sz="2400" b="1" dirty="0"/>
              <a:t>Türkiye Makaleler Bibliyografyası</a:t>
            </a:r>
            <a:r>
              <a:rPr lang="tr-TR" sz="2400" dirty="0"/>
              <a:t>: </a:t>
            </a:r>
            <a:endParaRPr lang="tr-TR" sz="2400" dirty="0" smtClean="0"/>
          </a:p>
          <a:p>
            <a:pPr marL="0" indent="0">
              <a:buNone/>
            </a:pPr>
            <a:r>
              <a:rPr lang="tr-TR" sz="2400" dirty="0" smtClean="0"/>
              <a:t>Türkiye </a:t>
            </a:r>
            <a:r>
              <a:rPr lang="tr-TR" sz="2400" dirty="0"/>
              <a:t>Milli Kütüphanesinin vermiş olduğu bir hizmettir. </a:t>
            </a:r>
            <a:endParaRPr lang="tr-TR" sz="2400" dirty="0" smtClean="0"/>
          </a:p>
          <a:p>
            <a:pPr marL="0" indent="0">
              <a:buNone/>
            </a:pPr>
            <a:endParaRPr lang="tr-TR" sz="2400" dirty="0" smtClean="0"/>
          </a:p>
          <a:p>
            <a:pPr marL="0" indent="0">
              <a:buNone/>
            </a:pPr>
            <a:r>
              <a:rPr lang="tr-TR" sz="2400" dirty="0" err="1" smtClean="0"/>
              <a:t>DergiPark’tan</a:t>
            </a:r>
            <a:r>
              <a:rPr lang="tr-TR" sz="2400" dirty="0" smtClean="0"/>
              <a:t> </a:t>
            </a:r>
            <a:r>
              <a:rPr lang="tr-TR" sz="2400" dirty="0"/>
              <a:t>farklı olarak bibliyografik kayıt veren bir </a:t>
            </a:r>
            <a:r>
              <a:rPr lang="tr-TR" sz="2400" dirty="0" err="1"/>
              <a:t>veritabanıdır</a:t>
            </a:r>
            <a:r>
              <a:rPr lang="tr-TR" sz="2400" dirty="0"/>
              <a:t>. Hangi dergide yayınlandığını gösteren bilgiler verir</a:t>
            </a:r>
            <a:r>
              <a:rPr lang="tr-TR" sz="2400" dirty="0" smtClean="0"/>
              <a:t>.</a:t>
            </a:r>
          </a:p>
          <a:p>
            <a:pPr marL="0" indent="0">
              <a:buNone/>
            </a:pPr>
            <a:endParaRPr lang="tr-TR" sz="2400" dirty="0"/>
          </a:p>
          <a:p>
            <a:pPr marL="0" indent="0">
              <a:buNone/>
            </a:pPr>
            <a:r>
              <a:rPr lang="tr-TR" sz="2400" dirty="0" smtClean="0"/>
              <a:t>Toplu Katalog (TO-KAT) kullanılarak derginin hangi </a:t>
            </a:r>
            <a:r>
              <a:rPr lang="tr-TR" sz="2400" dirty="0" err="1" smtClean="0"/>
              <a:t>ünivresitede</a:t>
            </a:r>
            <a:r>
              <a:rPr lang="tr-TR" sz="2400" dirty="0" smtClean="0"/>
              <a:t> bulunduğuna erişilerek kütüphaneler arası iş birliği ile tam metin olarak temin edilebilir.</a:t>
            </a:r>
          </a:p>
          <a:p>
            <a:pPr marL="0" indent="0">
              <a:buNone/>
            </a:pPr>
            <a:endParaRPr lang="tr-TR" sz="2400" dirty="0"/>
          </a:p>
        </p:txBody>
      </p:sp>
    </p:spTree>
    <p:extLst>
      <p:ext uri="{BB962C8B-B14F-4D97-AF65-F5344CB8AC3E}">
        <p14:creationId xmlns:p14="http://schemas.microsoft.com/office/powerpoint/2010/main" xmlns="" val="1976851295"/>
      </p:ext>
    </p:extLst>
  </p:cSld>
  <p:clrMapOvr>
    <a:masterClrMapping/>
  </p:clrMapOvr>
  <p:transition spd="med">
    <p:cut thruBlk="1"/>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t>Türkiye Makaleler </a:t>
            </a:r>
            <a:r>
              <a:rPr lang="tr-TR" sz="3200" b="1" dirty="0" smtClean="0"/>
              <a:t>Bibliyografyası ana sayfası</a:t>
            </a:r>
            <a:endParaRPr lang="tr-TR" sz="3200" dirty="0"/>
          </a:p>
        </p:txBody>
      </p:sp>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75</a:t>
            </a:fld>
            <a:endParaRPr lang="tr-TR"/>
          </a:p>
        </p:txBody>
      </p:sp>
      <p:pic>
        <p:nvPicPr>
          <p:cNvPr id="5" name="İçerik Yer Tutucusu 4"/>
          <p:cNvPicPr>
            <a:picLocks noGrp="1" noChangeAspect="1"/>
          </p:cNvPicPr>
          <p:nvPr>
            <p:ph idx="1"/>
          </p:nvPr>
        </p:nvPicPr>
        <p:blipFill>
          <a:blip r:embed="rId2" cstate="print"/>
          <a:stretch>
            <a:fillRect/>
          </a:stretch>
        </p:blipFill>
        <p:spPr>
          <a:xfrm>
            <a:off x="866679" y="1600200"/>
            <a:ext cx="7410642" cy="4525963"/>
          </a:xfrm>
          <a:prstGeom prst="rect">
            <a:avLst/>
          </a:prstGeom>
        </p:spPr>
      </p:pic>
    </p:spTree>
    <p:extLst>
      <p:ext uri="{BB962C8B-B14F-4D97-AF65-F5344CB8AC3E}">
        <p14:creationId xmlns:p14="http://schemas.microsoft.com/office/powerpoint/2010/main" xmlns="" val="261180586"/>
      </p:ext>
    </p:extLst>
  </p:cSld>
  <p:clrMapOvr>
    <a:masterClrMapping/>
  </p:clrMapOvr>
  <p:transition spd="med">
    <p:cut thruBlk="1"/>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Açık Erişimli Kaynaklara Ulaşmak</a:t>
            </a:r>
            <a:endParaRPr lang="tr-TR" b="1" dirty="0"/>
          </a:p>
        </p:txBody>
      </p:sp>
      <p:sp>
        <p:nvSpPr>
          <p:cNvPr id="3" name="İçerik Yer Tutucusu 2"/>
          <p:cNvSpPr>
            <a:spLocks noGrp="1"/>
          </p:cNvSpPr>
          <p:nvPr>
            <p:ph idx="1"/>
          </p:nvPr>
        </p:nvSpPr>
        <p:spPr>
          <a:xfrm>
            <a:off x="457200" y="1600200"/>
            <a:ext cx="8229600" cy="5121275"/>
          </a:xfrm>
        </p:spPr>
        <p:txBody>
          <a:bodyPr/>
          <a:lstStyle/>
          <a:p>
            <a:r>
              <a:rPr lang="tr-TR" dirty="0" smtClean="0"/>
              <a:t>Yükseköğretim Akademik Arama (YÖK</a:t>
            </a:r>
            <a:r>
              <a:rPr lang="tr-TR" b="1" dirty="0" smtClean="0">
                <a:solidFill>
                  <a:schemeClr val="accent5">
                    <a:lumMod val="75000"/>
                  </a:schemeClr>
                </a:solidFill>
              </a:rPr>
              <a:t>AKADEMİK</a:t>
            </a:r>
            <a:r>
              <a:rPr lang="tr-TR" dirty="0" smtClean="0"/>
              <a:t>): </a:t>
            </a:r>
          </a:p>
          <a:p>
            <a:pPr marL="0" indent="0">
              <a:buNone/>
            </a:pPr>
            <a:r>
              <a:rPr lang="tr-TR" dirty="0"/>
              <a:t>	(</a:t>
            </a:r>
            <a:r>
              <a:rPr lang="tr-TR" sz="2400" dirty="0"/>
              <a:t>https://akademik.yok.gov.tr/AkademikArama/)</a:t>
            </a:r>
            <a:endParaRPr lang="tr-TR" sz="2400" dirty="0" smtClean="0"/>
          </a:p>
          <a:p>
            <a:pPr marL="0" indent="0">
              <a:buNone/>
            </a:pPr>
            <a:r>
              <a:rPr lang="tr-TR" sz="2400" dirty="0" smtClean="0"/>
              <a:t>Akademisyenlerin yaptıkları çalışmaları (Proje, bildiri, makale, kitap, sanatsal faaliyet vb.) yükleme sonuçları içerisinde arama yapabilen </a:t>
            </a:r>
            <a:r>
              <a:rPr lang="tr-TR" sz="2400" dirty="0" err="1" smtClean="0"/>
              <a:t>veritabanıdır</a:t>
            </a:r>
            <a:r>
              <a:rPr lang="tr-TR" sz="2400" dirty="0" smtClean="0"/>
              <a:t>.</a:t>
            </a:r>
          </a:p>
          <a:p>
            <a:pPr marL="0" indent="0">
              <a:buNone/>
            </a:pPr>
            <a:r>
              <a:rPr lang="tr-TR" sz="2400" dirty="0" smtClean="0"/>
              <a:t>Aynı sayfadan akademisyenlerimizin de taramasını yaparak hangi yayınlarının olduğu görülebilmektedir.</a:t>
            </a:r>
            <a:endParaRPr lang="tr-TR" sz="2400" dirty="0"/>
          </a:p>
          <a:p>
            <a:r>
              <a:rPr lang="tr-TR" b="1" dirty="0" smtClean="0"/>
              <a:t>Google Akademik: </a:t>
            </a:r>
            <a:r>
              <a:rPr lang="tr-TR" sz="2400" dirty="0" smtClean="0"/>
              <a:t>Geniş </a:t>
            </a:r>
            <a:r>
              <a:rPr lang="tr-TR" sz="2400" dirty="0"/>
              <a:t>kapsamlı bilimsel literatür araması yapmak için basit bir yöntem sağlar</a:t>
            </a:r>
            <a:r>
              <a:rPr lang="tr-TR" sz="2400" dirty="0" smtClean="0"/>
              <a:t>. Google Akademik bilimsel yayınlar içerisinde arama yapması hizmetidir.</a:t>
            </a:r>
          </a:p>
          <a:p>
            <a:pPr marL="0" indent="0">
              <a:buNone/>
            </a:pPr>
            <a:endParaRPr lang="tr-TR" sz="2400" dirty="0"/>
          </a:p>
          <a:p>
            <a:endParaRPr lang="tr-TR" sz="2400" dirty="0" smtClean="0"/>
          </a:p>
          <a:p>
            <a:pPr marL="0" indent="0">
              <a:buNone/>
            </a:pPr>
            <a:endParaRPr lang="tr-TR" sz="2400" dirty="0"/>
          </a:p>
          <a:p>
            <a:endParaRPr lang="tr-TR" sz="2400" dirty="0" smtClean="0"/>
          </a:p>
          <a:p>
            <a:pPr marL="0" indent="0">
              <a:buNone/>
            </a:pPr>
            <a:endParaRPr lang="tr-TR" sz="2400" dirty="0" smtClean="0"/>
          </a:p>
          <a:p>
            <a:endParaRPr lang="tr-TR" dirty="0"/>
          </a:p>
        </p:txBody>
      </p:sp>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76</a:t>
            </a:fld>
            <a:endParaRPr lang="tr-TR"/>
          </a:p>
        </p:txBody>
      </p:sp>
    </p:spTree>
    <p:extLst>
      <p:ext uri="{BB962C8B-B14F-4D97-AF65-F5344CB8AC3E}">
        <p14:creationId xmlns:p14="http://schemas.microsoft.com/office/powerpoint/2010/main" xmlns="" val="3535703076"/>
      </p:ext>
    </p:extLst>
  </p:cSld>
  <p:clrMapOvr>
    <a:masterClrMapping/>
  </p:clrMapOvr>
  <p:transition spd="med">
    <p:cut thruBlk="1"/>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YÖK</a:t>
            </a:r>
            <a:r>
              <a:rPr lang="tr-TR" dirty="0" smtClean="0">
                <a:solidFill>
                  <a:schemeClr val="accent5">
                    <a:lumMod val="75000"/>
                  </a:schemeClr>
                </a:solidFill>
              </a:rPr>
              <a:t>AKADEMİK</a:t>
            </a:r>
            <a:r>
              <a:rPr lang="tr-TR" dirty="0" smtClean="0"/>
              <a:t> ana sayfası</a:t>
            </a:r>
            <a:br>
              <a:rPr lang="tr-TR" dirty="0" smtClean="0"/>
            </a:br>
            <a:r>
              <a:rPr lang="tr-TR" sz="2400" dirty="0" smtClean="0"/>
              <a:t>(https</a:t>
            </a:r>
            <a:r>
              <a:rPr lang="tr-TR" sz="2400" dirty="0"/>
              <a:t>://</a:t>
            </a:r>
            <a:r>
              <a:rPr lang="tr-TR" sz="2400" dirty="0" smtClean="0"/>
              <a:t>akademik.yok.gov.tr/AkademikArama)</a:t>
            </a:r>
            <a:br>
              <a:rPr lang="tr-TR" sz="2400" dirty="0" smtClean="0"/>
            </a:br>
            <a:endParaRPr lang="tr-TR" sz="2400" dirty="0"/>
          </a:p>
        </p:txBody>
      </p:sp>
      <p:pic>
        <p:nvPicPr>
          <p:cNvPr id="5" name="İçerik Yer Tutucusu 4"/>
          <p:cNvPicPr>
            <a:picLocks noGrp="1" noChangeAspect="1"/>
          </p:cNvPicPr>
          <p:nvPr>
            <p:ph idx="1"/>
          </p:nvPr>
        </p:nvPicPr>
        <p:blipFill>
          <a:blip r:embed="rId2" cstate="print"/>
          <a:stretch>
            <a:fillRect/>
          </a:stretch>
        </p:blipFill>
        <p:spPr>
          <a:xfrm>
            <a:off x="899592" y="1398875"/>
            <a:ext cx="7344815" cy="5169129"/>
          </a:xfrm>
          <a:prstGeom prst="rect">
            <a:avLst/>
          </a:prstGeom>
        </p:spPr>
      </p:pic>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77</a:t>
            </a:fld>
            <a:endParaRPr lang="tr-TR"/>
          </a:p>
        </p:txBody>
      </p:sp>
    </p:spTree>
    <p:extLst>
      <p:ext uri="{BB962C8B-B14F-4D97-AF65-F5344CB8AC3E}">
        <p14:creationId xmlns:p14="http://schemas.microsoft.com/office/powerpoint/2010/main" xmlns="" val="91746401"/>
      </p:ext>
    </p:extLst>
  </p:cSld>
  <p:clrMapOvr>
    <a:masterClrMapping/>
  </p:clrMapOvr>
  <p:transition spd="med">
    <p:cut thruBlk="1"/>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Google Akademik </a:t>
            </a:r>
            <a:r>
              <a:rPr lang="tr-TR" dirty="0"/>
              <a:t>ana sayfası</a:t>
            </a:r>
            <a:br>
              <a:rPr lang="tr-TR" dirty="0"/>
            </a:br>
            <a:r>
              <a:rPr lang="tr-TR" sz="2400" dirty="0" smtClean="0"/>
              <a:t>(https</a:t>
            </a:r>
            <a:r>
              <a:rPr lang="tr-TR" sz="2400" dirty="0"/>
              <a:t>://scholar.google.com</a:t>
            </a:r>
            <a:r>
              <a:rPr lang="tr-TR" sz="2400" dirty="0" smtClean="0"/>
              <a:t>/)</a:t>
            </a:r>
            <a:endParaRPr lang="tr-TR" sz="2400" dirty="0"/>
          </a:p>
        </p:txBody>
      </p:sp>
      <p:pic>
        <p:nvPicPr>
          <p:cNvPr id="5" name="İçerik Yer Tutucusu 4"/>
          <p:cNvPicPr>
            <a:picLocks noGrp="1" noChangeAspect="1"/>
          </p:cNvPicPr>
          <p:nvPr>
            <p:ph idx="1"/>
          </p:nvPr>
        </p:nvPicPr>
        <p:blipFill>
          <a:blip r:embed="rId2" cstate="print"/>
          <a:stretch>
            <a:fillRect/>
          </a:stretch>
        </p:blipFill>
        <p:spPr>
          <a:xfrm>
            <a:off x="251520" y="1487215"/>
            <a:ext cx="8229600" cy="4799558"/>
          </a:xfrm>
          <a:prstGeom prst="rect">
            <a:avLst/>
          </a:prstGeom>
        </p:spPr>
      </p:pic>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78</a:t>
            </a:fld>
            <a:endParaRPr lang="tr-TR"/>
          </a:p>
        </p:txBody>
      </p:sp>
    </p:spTree>
    <p:extLst>
      <p:ext uri="{BB962C8B-B14F-4D97-AF65-F5344CB8AC3E}">
        <p14:creationId xmlns:p14="http://schemas.microsoft.com/office/powerpoint/2010/main" xmlns="" val="1147210591"/>
      </p:ext>
    </p:extLst>
  </p:cSld>
  <p:clrMapOvr>
    <a:masterClrMapping/>
  </p:clrMapOvr>
  <p:transition spd="med">
    <p:cut thruBlk="1"/>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800" b="1" dirty="0" smtClean="0"/>
              <a:t>Üniversitemiz Akademik Arşiv Sistemi (</a:t>
            </a:r>
            <a:r>
              <a:rPr lang="tr-TR" sz="2800" b="1" dirty="0" err="1" smtClean="0"/>
              <a:t>Dspace</a:t>
            </a:r>
            <a:r>
              <a:rPr lang="tr-TR" sz="2800" b="1" dirty="0" smtClean="0"/>
              <a:t>)</a:t>
            </a:r>
            <a:endParaRPr lang="tr-TR" sz="2800" b="1" dirty="0"/>
          </a:p>
        </p:txBody>
      </p:sp>
      <p:sp>
        <p:nvSpPr>
          <p:cNvPr id="3" name="İçerik Yer Tutucusu 2"/>
          <p:cNvSpPr>
            <a:spLocks noGrp="1"/>
          </p:cNvSpPr>
          <p:nvPr>
            <p:ph idx="1"/>
          </p:nvPr>
        </p:nvSpPr>
        <p:spPr/>
        <p:txBody>
          <a:bodyPr/>
          <a:lstStyle/>
          <a:p>
            <a:r>
              <a:rPr lang="tr-TR" dirty="0" smtClean="0"/>
              <a:t>Açık erişim </a:t>
            </a:r>
            <a:r>
              <a:rPr lang="tr-TR" dirty="0"/>
              <a:t>k</a:t>
            </a:r>
            <a:r>
              <a:rPr lang="tr-TR" dirty="0" smtClean="0"/>
              <a:t>aynaklara ulaşmanın doğru adresleri açık arşiv sistemleridir. Diğer bir çok </a:t>
            </a:r>
            <a:r>
              <a:rPr lang="tr-TR" dirty="0" err="1" smtClean="0"/>
              <a:t>veritabanları</a:t>
            </a:r>
            <a:r>
              <a:rPr lang="tr-TR" dirty="0" smtClean="0"/>
              <a:t> verileri gerek açık erişim sistemlerinden çekerek gerekse de bibliyografik bilgi verirken, </a:t>
            </a:r>
            <a:r>
              <a:rPr lang="tr-TR" dirty="0" err="1" smtClean="0"/>
              <a:t>makalelelere</a:t>
            </a:r>
            <a:r>
              <a:rPr lang="tr-TR" dirty="0" smtClean="0"/>
              <a:t> tam metin erişmenin en doğru yolu açık erişim sistemlerini kullanmaktır.</a:t>
            </a:r>
            <a:endParaRPr lang="tr-TR" dirty="0"/>
          </a:p>
        </p:txBody>
      </p:sp>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79</a:t>
            </a:fld>
            <a:endParaRPr lang="tr-TR"/>
          </a:p>
        </p:txBody>
      </p:sp>
    </p:spTree>
    <p:extLst>
      <p:ext uri="{BB962C8B-B14F-4D97-AF65-F5344CB8AC3E}">
        <p14:creationId xmlns:p14="http://schemas.microsoft.com/office/powerpoint/2010/main" xmlns="" val="1323423221"/>
      </p:ext>
    </p:extLst>
  </p:cSld>
  <p:clrMapOvr>
    <a:masterClrMapping/>
  </p:clrMapOvr>
  <p:transition spd="med">
    <p:cut thruBlk="1"/>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0"/>
            <a:ext cx="8229600" cy="1143000"/>
          </a:xfrm>
        </p:spPr>
        <p:txBody>
          <a:bodyPr/>
          <a:lstStyle/>
          <a:p>
            <a:r>
              <a:rPr lang="tr-TR" sz="2800" b="1" dirty="0"/>
              <a:t>Üniversitemiz Akademik Arşiv Sistemi (</a:t>
            </a:r>
            <a:r>
              <a:rPr lang="tr-TR" sz="2800" b="1" dirty="0" err="1"/>
              <a:t>Dspace</a:t>
            </a:r>
            <a:r>
              <a:rPr lang="tr-TR" sz="2800" b="1" dirty="0"/>
              <a:t>)</a:t>
            </a:r>
            <a:endParaRPr lang="tr-TR" sz="2800" dirty="0"/>
          </a:p>
        </p:txBody>
      </p:sp>
      <p:sp>
        <p:nvSpPr>
          <p:cNvPr id="3" name="İçerik Yer Tutucusu 2"/>
          <p:cNvSpPr>
            <a:spLocks noGrp="1"/>
          </p:cNvSpPr>
          <p:nvPr>
            <p:ph idx="1"/>
          </p:nvPr>
        </p:nvSpPr>
        <p:spPr>
          <a:xfrm>
            <a:off x="457200" y="980728"/>
            <a:ext cx="8229600" cy="5740747"/>
          </a:xfrm>
        </p:spPr>
        <p:txBody>
          <a:bodyPr/>
          <a:lstStyle/>
          <a:p>
            <a:r>
              <a:rPr lang="tr-TR" sz="2400" dirty="0" smtClean="0"/>
              <a:t>Açık Arşiv Sistemimiz (</a:t>
            </a:r>
            <a:r>
              <a:rPr lang="tr-TR" sz="2400" dirty="0" err="1" smtClean="0"/>
              <a:t>Dspace</a:t>
            </a:r>
            <a:r>
              <a:rPr lang="tr-TR" sz="2400" dirty="0" smtClean="0"/>
              <a:t>)’de 704 Üniversitemiz mensubunun </a:t>
            </a:r>
            <a:r>
              <a:rPr lang="tr-TR" sz="2400" dirty="0"/>
              <a:t>artarak devam eden</a:t>
            </a:r>
            <a:r>
              <a:rPr lang="tr-TR" sz="2400" dirty="0" smtClean="0"/>
              <a:t> 5.270 veri ile hizmet vermektedir. Bünyesinde;</a:t>
            </a:r>
          </a:p>
          <a:p>
            <a:pPr marL="0" indent="0">
              <a:buNone/>
            </a:pPr>
            <a:r>
              <a:rPr lang="tr-TR" sz="1800" dirty="0" smtClean="0"/>
              <a:t>a)Bilimsel </a:t>
            </a:r>
            <a:r>
              <a:rPr lang="tr-TR" sz="1800" dirty="0"/>
              <a:t>dergilerde yayımlanmış makaleler, </a:t>
            </a:r>
          </a:p>
          <a:p>
            <a:pPr marL="0" indent="0">
              <a:buNone/>
            </a:pPr>
            <a:r>
              <a:rPr lang="tr-TR" sz="1800" dirty="0" smtClean="0"/>
              <a:t>b</a:t>
            </a:r>
            <a:r>
              <a:rPr lang="tr-TR" sz="1800" dirty="0"/>
              <a:t>) Yüksek lisans ve doktora tezleri, </a:t>
            </a:r>
            <a:endParaRPr lang="tr-TR" sz="1800" dirty="0" smtClean="0"/>
          </a:p>
          <a:p>
            <a:pPr marL="0" indent="0">
              <a:buNone/>
            </a:pPr>
            <a:r>
              <a:rPr lang="tr-TR" sz="1800" dirty="0" smtClean="0"/>
              <a:t>c) Konferans bildirileri, </a:t>
            </a:r>
          </a:p>
          <a:p>
            <a:pPr marL="0" indent="0">
              <a:buNone/>
            </a:pPr>
            <a:r>
              <a:rPr lang="tr-TR" sz="1800" dirty="0" smtClean="0"/>
              <a:t>ç</a:t>
            </a:r>
            <a:r>
              <a:rPr lang="tr-TR" sz="1800" dirty="0"/>
              <a:t>) Seminer, panel, </a:t>
            </a:r>
            <a:r>
              <a:rPr lang="tr-TR" sz="1800" dirty="0" err="1"/>
              <a:t>çalıştay</a:t>
            </a:r>
            <a:r>
              <a:rPr lang="tr-TR" sz="1800" dirty="0"/>
              <a:t> vb. metinleri, teknik notlar, </a:t>
            </a:r>
            <a:endParaRPr lang="tr-TR" sz="1800" dirty="0" smtClean="0"/>
          </a:p>
          <a:p>
            <a:pPr marL="0" indent="0">
              <a:buNone/>
            </a:pPr>
            <a:r>
              <a:rPr lang="tr-TR" sz="1800" dirty="0" smtClean="0"/>
              <a:t>d</a:t>
            </a:r>
            <a:r>
              <a:rPr lang="tr-TR" sz="1800" dirty="0"/>
              <a:t>) Bilimsel Araştırma Projeleri, TÜBİTAK projeleri, Kalkınma Ajansı projeleri, fizibilite projeleri, KOSGEB projeleri, Avrupa Birliği ve diğer dış destekli projelerin sonuç raporları, </a:t>
            </a:r>
            <a:endParaRPr lang="tr-TR" sz="1800" dirty="0" smtClean="0"/>
          </a:p>
          <a:p>
            <a:pPr marL="0" indent="0">
              <a:buNone/>
            </a:pPr>
            <a:r>
              <a:rPr lang="tr-TR" sz="1800" dirty="0" smtClean="0"/>
              <a:t>e</a:t>
            </a:r>
            <a:r>
              <a:rPr lang="tr-TR" sz="1800" dirty="0"/>
              <a:t>) Kitaplar, </a:t>
            </a:r>
            <a:endParaRPr lang="tr-TR" sz="1800" dirty="0" smtClean="0"/>
          </a:p>
          <a:p>
            <a:pPr marL="0" indent="0">
              <a:buNone/>
            </a:pPr>
            <a:r>
              <a:rPr lang="tr-TR" sz="1800" dirty="0" smtClean="0"/>
              <a:t>f</a:t>
            </a:r>
            <a:r>
              <a:rPr lang="tr-TR" sz="1800" dirty="0"/>
              <a:t>) Kitap bölümleri, </a:t>
            </a:r>
            <a:endParaRPr lang="tr-TR" sz="1800" dirty="0" smtClean="0"/>
          </a:p>
          <a:p>
            <a:pPr marL="0" indent="0">
              <a:buNone/>
            </a:pPr>
            <a:r>
              <a:rPr lang="tr-TR" sz="1800" dirty="0" smtClean="0"/>
              <a:t>g</a:t>
            </a:r>
            <a:r>
              <a:rPr lang="tr-TR" sz="1800" dirty="0"/>
              <a:t>) Patent, tescil edilmiş buluş, faydalı model belgeleri, </a:t>
            </a:r>
            <a:endParaRPr lang="tr-TR" sz="1800" dirty="0" smtClean="0"/>
          </a:p>
          <a:p>
            <a:pPr marL="0" indent="0">
              <a:buNone/>
            </a:pPr>
            <a:r>
              <a:rPr lang="tr-TR" sz="1800" dirty="0" smtClean="0"/>
              <a:t>ğ</a:t>
            </a:r>
            <a:r>
              <a:rPr lang="tr-TR" sz="1800" dirty="0"/>
              <a:t>) Açık ders materyalleri, </a:t>
            </a:r>
            <a:endParaRPr lang="tr-TR" sz="1800" dirty="0" smtClean="0"/>
          </a:p>
          <a:p>
            <a:pPr marL="0" indent="0">
              <a:buNone/>
            </a:pPr>
            <a:r>
              <a:rPr lang="tr-TR" sz="1800" dirty="0" smtClean="0"/>
              <a:t>h</a:t>
            </a:r>
            <a:r>
              <a:rPr lang="tr-TR" sz="1800" dirty="0"/>
              <a:t>) Kitapların bibliyografik bilgisi, </a:t>
            </a:r>
            <a:endParaRPr lang="tr-TR" sz="1800" dirty="0" smtClean="0"/>
          </a:p>
          <a:p>
            <a:pPr marL="0" indent="0">
              <a:buNone/>
            </a:pPr>
            <a:r>
              <a:rPr lang="tr-TR" sz="1800" dirty="0" smtClean="0"/>
              <a:t>ı</a:t>
            </a:r>
            <a:r>
              <a:rPr lang="tr-TR" sz="1800" dirty="0"/>
              <a:t>) Bilimsel ve sanatsal faaliyetler vb</a:t>
            </a:r>
            <a:r>
              <a:rPr lang="tr-TR" sz="1800" dirty="0" smtClean="0"/>
              <a:t>. </a:t>
            </a:r>
          </a:p>
          <a:p>
            <a:pPr marL="0" indent="0">
              <a:buNone/>
            </a:pPr>
            <a:r>
              <a:rPr lang="tr-TR" sz="2400" dirty="0" smtClean="0"/>
              <a:t>bulundurmaktadır.</a:t>
            </a:r>
            <a:endParaRPr lang="tr-TR" sz="2400" dirty="0"/>
          </a:p>
        </p:txBody>
      </p:sp>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80</a:t>
            </a:fld>
            <a:endParaRPr lang="tr-TR"/>
          </a:p>
        </p:txBody>
      </p:sp>
    </p:spTree>
    <p:extLst>
      <p:ext uri="{BB962C8B-B14F-4D97-AF65-F5344CB8AC3E}">
        <p14:creationId xmlns:p14="http://schemas.microsoft.com/office/powerpoint/2010/main" xmlns="" val="1587732381"/>
      </p:ext>
    </p:extLst>
  </p:cSld>
  <p:clrMapOvr>
    <a:masterClrMapping/>
  </p:clrMapOvr>
  <p:transition spd="med">
    <p:cut thruBlk="1"/>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800" b="1" dirty="0"/>
              <a:t>Üniversitemiz Akademik Arşiv Sistemi (</a:t>
            </a:r>
            <a:r>
              <a:rPr lang="tr-TR" sz="2800" b="1" dirty="0" err="1"/>
              <a:t>Dspace</a:t>
            </a:r>
            <a:r>
              <a:rPr lang="tr-TR" sz="2800" b="1" dirty="0"/>
              <a:t>) </a:t>
            </a:r>
            <a:br>
              <a:rPr lang="tr-TR" sz="2800" b="1" dirty="0"/>
            </a:br>
            <a:r>
              <a:rPr lang="tr-TR" sz="2800" b="1" dirty="0"/>
              <a:t>ana sayfası</a:t>
            </a:r>
            <a:br>
              <a:rPr lang="tr-TR" sz="2800" b="1" dirty="0"/>
            </a:br>
            <a:r>
              <a:rPr lang="tr-TR" sz="2800" b="1" dirty="0" smtClean="0"/>
              <a:t>(https</a:t>
            </a:r>
            <a:r>
              <a:rPr lang="tr-TR" sz="2800" b="1" dirty="0"/>
              <a:t>://acikerisim.nevsehir.edu.tr</a:t>
            </a:r>
            <a:r>
              <a:rPr lang="tr-TR" sz="2800" b="1" dirty="0" smtClean="0"/>
              <a:t>/)</a:t>
            </a:r>
            <a:endParaRPr lang="tr-TR" sz="2800" dirty="0"/>
          </a:p>
        </p:txBody>
      </p:sp>
      <p:pic>
        <p:nvPicPr>
          <p:cNvPr id="5" name="İçerik Yer Tutucusu 4"/>
          <p:cNvPicPr>
            <a:picLocks noGrp="1" noChangeAspect="1"/>
          </p:cNvPicPr>
          <p:nvPr>
            <p:ph idx="1"/>
          </p:nvPr>
        </p:nvPicPr>
        <p:blipFill>
          <a:blip r:embed="rId2" cstate="print"/>
          <a:stretch>
            <a:fillRect/>
          </a:stretch>
        </p:blipFill>
        <p:spPr>
          <a:xfrm>
            <a:off x="755576" y="1556792"/>
            <a:ext cx="7632848" cy="5207610"/>
          </a:xfrm>
          <a:prstGeom prst="rect">
            <a:avLst/>
          </a:prstGeom>
        </p:spPr>
      </p:pic>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81</a:t>
            </a:fld>
            <a:endParaRPr lang="tr-TR"/>
          </a:p>
        </p:txBody>
      </p:sp>
    </p:spTree>
    <p:extLst>
      <p:ext uri="{BB962C8B-B14F-4D97-AF65-F5344CB8AC3E}">
        <p14:creationId xmlns:p14="http://schemas.microsoft.com/office/powerpoint/2010/main" xmlns="" val="2483882611"/>
      </p:ext>
    </p:extLst>
  </p:cSld>
  <p:clrMapOvr>
    <a:masterClrMapping/>
  </p:clrMapOvr>
  <p:transition spd="med">
    <p:cut thruBlk="1"/>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7"/>
            <a:ext cx="8229600" cy="4830439"/>
          </a:xfrm>
        </p:spPr>
        <p:txBody>
          <a:bodyPr/>
          <a:lstStyle/>
          <a:p>
            <a:endParaRPr lang="tr-TR" dirty="0"/>
          </a:p>
        </p:txBody>
      </p:sp>
      <p:sp>
        <p:nvSpPr>
          <p:cNvPr id="4" name="Slayt Numarası Yer Tutucusu 3"/>
          <p:cNvSpPr>
            <a:spLocks noGrp="1"/>
          </p:cNvSpPr>
          <p:nvPr>
            <p:ph type="sldNum" sz="quarter" idx="12"/>
          </p:nvPr>
        </p:nvSpPr>
        <p:spPr/>
        <p:txBody>
          <a:bodyPr/>
          <a:lstStyle/>
          <a:p>
            <a:pPr>
              <a:defRPr/>
            </a:pPr>
            <a:fld id="{E513E77C-DB21-4C19-BD9F-D431D7499A13}" type="slidenum">
              <a:rPr lang="tr-TR" smtClean="0"/>
              <a:pPr>
                <a:defRPr/>
              </a:pPr>
              <a:t>82</a:t>
            </a:fld>
            <a:endParaRPr lang="tr-TR"/>
          </a:p>
        </p:txBody>
      </p:sp>
      <p:sp>
        <p:nvSpPr>
          <p:cNvPr id="3" name="İçerik Yer Tutucusu 2"/>
          <p:cNvSpPr>
            <a:spLocks noGrp="1"/>
          </p:cNvSpPr>
          <p:nvPr>
            <p:ph idx="1"/>
          </p:nvPr>
        </p:nvSpPr>
        <p:spPr>
          <a:xfrm>
            <a:off x="457200" y="5301207"/>
            <a:ext cx="8229600" cy="1420267"/>
          </a:xfrm>
        </p:spPr>
        <p:txBody>
          <a:bodyPr/>
          <a:lstStyle/>
          <a:p>
            <a:pPr marL="0" indent="0">
              <a:buNone/>
            </a:pPr>
            <a:endParaRPr lang="tr-TR" sz="2400" dirty="0" smtClean="0">
              <a:hlinkClick r:id="rId2"/>
            </a:endParaRPr>
          </a:p>
          <a:p>
            <a:pPr marL="0" indent="0" algn="ctr">
              <a:buNone/>
            </a:pPr>
            <a:r>
              <a:rPr lang="tr-TR" sz="2400" b="1" dirty="0">
                <a:solidFill>
                  <a:srgbClr val="002060"/>
                </a:solidFill>
                <a:hlinkClick r:id="rId2"/>
              </a:rPr>
              <a:t>e</a:t>
            </a:r>
            <a:r>
              <a:rPr lang="tr-TR" sz="2400" b="1" dirty="0" smtClean="0">
                <a:solidFill>
                  <a:srgbClr val="002060"/>
                </a:solidFill>
                <a:hlinkClick r:id="rId2"/>
              </a:rPr>
              <a:t>-mail:</a:t>
            </a:r>
            <a:r>
              <a:rPr lang="tr-TR" sz="2400" dirty="0" smtClean="0">
                <a:solidFill>
                  <a:srgbClr val="002060"/>
                </a:solidFill>
                <a:hlinkClick r:id="rId2"/>
              </a:rPr>
              <a:t> gokhanonmus@nevsehir.edu.tr</a:t>
            </a:r>
            <a:endParaRPr lang="tr-TR" sz="2400" dirty="0" smtClean="0">
              <a:solidFill>
                <a:srgbClr val="002060"/>
              </a:solidFill>
            </a:endParaRPr>
          </a:p>
          <a:p>
            <a:pPr marL="0" indent="0" algn="ctr">
              <a:buNone/>
            </a:pPr>
            <a:r>
              <a:rPr lang="tr-TR" sz="2400" b="1" u="sng" dirty="0" smtClean="0">
                <a:solidFill>
                  <a:srgbClr val="0070C0"/>
                </a:solidFill>
              </a:rPr>
              <a:t>İletişim :</a:t>
            </a:r>
            <a:r>
              <a:rPr lang="tr-TR" sz="2400" u="sng" dirty="0" smtClean="0">
                <a:solidFill>
                  <a:srgbClr val="0070C0"/>
                </a:solidFill>
              </a:rPr>
              <a:t> 0 384 228 10 00 / 10505</a:t>
            </a:r>
            <a:endParaRPr lang="tr-TR" sz="2400" u="sng" dirty="0">
              <a:solidFill>
                <a:srgbClr val="0070C0"/>
              </a:solidFill>
            </a:endParaRPr>
          </a:p>
        </p:txBody>
      </p:sp>
      <p:pic>
        <p:nvPicPr>
          <p:cNvPr id="6" name="İçerik Yer Tutucusu 4" descr="TEŞEKKÜRLER | Kutay ALAGEYİK"/>
          <p:cNvPicPr>
            <a:picLocks noGrp="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3999" cy="5828779"/>
          </a:xfrm>
          <a:prstGeom prst="rect">
            <a:avLst/>
          </a:prstGeom>
          <a:noFill/>
          <a:ln>
            <a:noFill/>
          </a:ln>
        </p:spPr>
      </p:pic>
    </p:spTree>
    <p:extLst>
      <p:ext uri="{BB962C8B-B14F-4D97-AF65-F5344CB8AC3E}">
        <p14:creationId xmlns:p14="http://schemas.microsoft.com/office/powerpoint/2010/main" xmlns="" val="1489388583"/>
      </p:ext>
    </p:extLst>
  </p:cSld>
  <p:clrMapOvr>
    <a:masterClrMapping/>
  </p:clrMapOvr>
  <p:transition spd="med">
    <p:cut thruBlk="1"/>
  </p:transition>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5896</TotalTime>
  <Words>2162</Words>
  <Application>Microsoft Office PowerPoint</Application>
  <PresentationFormat>Ekran Gösterisi (4:3)</PresentationFormat>
  <Paragraphs>329</Paragraphs>
  <Slides>82</Slides>
  <Notes>1</Notes>
  <HiddenSlides>0</HiddenSlides>
  <MMClips>0</MMClips>
  <ScaleCrop>false</ScaleCrop>
  <HeadingPairs>
    <vt:vector size="4" baseType="variant">
      <vt:variant>
        <vt:lpstr>Tema</vt:lpstr>
      </vt:variant>
      <vt:variant>
        <vt:i4>1</vt:i4>
      </vt:variant>
      <vt:variant>
        <vt:lpstr>Slayt Başlıkları</vt:lpstr>
      </vt:variant>
      <vt:variant>
        <vt:i4>82</vt:i4>
      </vt:variant>
    </vt:vector>
  </HeadingPairs>
  <TitlesOfParts>
    <vt:vector size="83" baseType="lpstr">
      <vt:lpstr>Ofis Teması</vt:lpstr>
      <vt:lpstr>Slayt 1</vt:lpstr>
      <vt:lpstr>Slayt 2</vt:lpstr>
      <vt:lpstr>Sunumumuzda Nelerden Bahsedilecek</vt:lpstr>
      <vt:lpstr>Açık Arşiv Sistemleri Ne Sağlar?</vt:lpstr>
      <vt:lpstr>Akademik Arşiv Nedir?</vt:lpstr>
      <vt:lpstr>Akademik Arşiv'in Amacı Nedir?</vt:lpstr>
      <vt:lpstr>Akademik Arşiv'in Yararları Nelerdir?</vt:lpstr>
      <vt:lpstr>Slayt 8</vt:lpstr>
      <vt:lpstr>Telif Hakları </vt:lpstr>
      <vt:lpstr>Slayt 10</vt:lpstr>
      <vt:lpstr>Yayıncı Politikaları ve Açık Erişim Renkleri</vt:lpstr>
      <vt:lpstr>SHERPA, RoMEO servisi yayıncıların arşivleme politikasını dört farklı renk ile belirlemiştir. Bu dört rengin temsil ettiği politikalar şu şekildedir:</vt:lpstr>
      <vt:lpstr>Creative Commons lisansı</vt:lpstr>
      <vt:lpstr>Slayt 14</vt:lpstr>
      <vt:lpstr>   Lisans türleri:  CC lisanslarıyla genel olarak telif hakkı ile korunan esere tüm dünya çapında üzerinde herhangi bir değişiklik yapmadan ve herhangi bir ücret ödemeden tüm "temel hakların" verilmesi şeklinde işler. Bu lisans kullanımları seçilen sürüme bağlıdır ve seçilen sürümlerde her detay dört ana koşula bağlı olarak kullanılır:</vt:lpstr>
      <vt:lpstr>Altı lisans türü aşağıda gösterilmektedir:</vt:lpstr>
      <vt:lpstr>Üniversitemiz Açık Arşiv Sistemi</vt:lpstr>
      <vt:lpstr>Slayt 18</vt:lpstr>
      <vt:lpstr>Üniversitemiz Akademik Arşiv Sistemi (Dspace) Web Sayfamız</vt:lpstr>
      <vt:lpstr>Üniversitemiz Akademik Arşiv Sistemine Nasıl Giriş Yapabilirim?</vt:lpstr>
      <vt:lpstr>Üniversitemiz Akademik Arşiv Sistemine Nasıl Gönderi yapabilirim?</vt:lpstr>
      <vt:lpstr>Üniversitemiz Akademik Arşiv Sistemine Nasıl Gönderi yapabilirim?</vt:lpstr>
      <vt:lpstr>Önemli: Gönderi yapmaya başlamadan (Akademik Arşiv Sistemi) AAS kayıt giriş işlemleri linkine giderek dikkat edilmesi gereken hususları mutlaka okuyunuz.</vt:lpstr>
      <vt:lpstr>05.11.2021 İstatistik</vt:lpstr>
      <vt:lpstr>Slayt 25</vt:lpstr>
      <vt:lpstr>FBE Kullanım İstatistikleri</vt:lpstr>
      <vt:lpstr>Literatür Taraması Nasıl Yapılır?</vt:lpstr>
      <vt:lpstr>EN GÜVENLİ ADRES        Üniversitemiz, Hoca Ahmed Yesevi  Merkez Kütüphanesi</vt:lpstr>
      <vt:lpstr>Kütüphanemiz </vt:lpstr>
      <vt:lpstr>Kütüphanemizi nasıl kullanabilirim?</vt:lpstr>
      <vt:lpstr>Danışma Birimimiz</vt:lpstr>
      <vt:lpstr>Kütüphanemiz Web Sayfası</vt:lpstr>
      <vt:lpstr>Öğrenci Üyelik formu</vt:lpstr>
      <vt:lpstr>Kütüphanemizde hangi salonları Araştırmalarımız için kullanabilirim?</vt:lpstr>
      <vt:lpstr>Genel Okuma Salonları</vt:lpstr>
      <vt:lpstr>Danışma (Referans) Kaynakları ve Tez Salonu</vt:lpstr>
      <vt:lpstr>Kütüphane aradığım kitabı nasıl bulurum?</vt:lpstr>
      <vt:lpstr>Kütüphane aradığım kitabı nasıl bulurum?</vt:lpstr>
      <vt:lpstr>Aradığım kitap kütüphanede bulunuyorsa nerde bulacağım?</vt:lpstr>
      <vt:lpstr>Slayt 40</vt:lpstr>
      <vt:lpstr>Elektronik kütüphaneyi nasıl kullanabilirim?</vt:lpstr>
      <vt:lpstr>Slayt 42</vt:lpstr>
      <vt:lpstr>Veritabanları sayfamız</vt:lpstr>
      <vt:lpstr>Örnek E-Kütüphane arama sonuçları</vt:lpstr>
      <vt:lpstr>E-Kütüphaneye evimden nasıl ulaşabilirim? </vt:lpstr>
      <vt:lpstr>Toplu Katalog (TO-KAT)    </vt:lpstr>
      <vt:lpstr>Toplu Katalogdan nasıl yararlanabilirim?</vt:lpstr>
      <vt:lpstr> Toplu Katalogdan nasıl yararlanabilirim? - Çalışmamızla ilgili kaynağımızın hangi kütüphanede olduğunu tespit edebiliriz. </vt:lpstr>
      <vt:lpstr>- Web sayfamız formlar  linkinin altında bulunan  ‘Kütüphaneler Arası Yayın  İstek Formu’ doldurlarak  kütüphaneye başvurursunuz  ve kütüphaneler arası  işbirliği ile tarafınıza iletilir.</vt:lpstr>
      <vt:lpstr>Halk Kütüphaneleri ve Nevşehir İl Halk Kütüphanesi üzerinden kaynak arama nasıl yapılır?</vt:lpstr>
      <vt:lpstr>Halk Kütüphaneleri ve Nevşehir İl Halk Kütüphanesi üzerinden kaynak arama nasıl yapılır?</vt:lpstr>
      <vt:lpstr>Halk Kütüphaneleri katalog tarama ekranı</vt:lpstr>
      <vt:lpstr>Tezlerden Nasıl Arama Yapabilirim?</vt:lpstr>
      <vt:lpstr>Yükseköğretim Kurumu Başkanlığı Ulusal Tez Merkezi (https://tez.yok.gov.tr/UlusalTezMerkezi/)</vt:lpstr>
      <vt:lpstr>Tezlerden Nasıl Arama Yapabilirim?</vt:lpstr>
      <vt:lpstr>Slayt 56</vt:lpstr>
      <vt:lpstr>TÜBESS ile tez talep etmek için Merkez Kütüphanemize web sayfası-&gt;formlar alanında bulunan ‘Tez Talep Formu’ doldurularak başvurulur. (Yök protokolü gereği tezler basılı olarak verilir)</vt:lpstr>
      <vt:lpstr>Slayt 58</vt:lpstr>
      <vt:lpstr>Tezlerden Nasıl Arama Yapabilirim?</vt:lpstr>
      <vt:lpstr>Üniversitemiz Akademik Arşiv Sistemi (Dspace)  ana sayfası (https://acikerisim.nevsehir.edu.tr/)</vt:lpstr>
      <vt:lpstr>Makale taraması nasıl yapabilirim?</vt:lpstr>
      <vt:lpstr>EKUAL Keşif: Tübitak-Ulakbim tarafından Üniversitelere sunulan ve altta listesi verilen veritabanlarını taramasına imkan veren veritabanıdır. </vt:lpstr>
      <vt:lpstr>TR Dizin: Türkiye’de bulunan Türkçe dilinde TR Dizinde listelenen dergilerden makale taraması yapabilirsiniz.</vt:lpstr>
      <vt:lpstr>Slayt 64</vt:lpstr>
      <vt:lpstr>DergiPark Web Sayfası</vt:lpstr>
      <vt:lpstr>Ulusal Toplu Katalog (TO-KAT): Kitaplar için daha evvelden kullandığımız Toplu katalog makale taraması yapmada da kullanılmaktadır. Ancak makalelere ait bibliyografik bilgilere ulaşılabilmektedir</vt:lpstr>
      <vt:lpstr>Slayt 67</vt:lpstr>
      <vt:lpstr>Harman (Türkiye Akademik Arşivi) ana sayfa görüntüsü Toplam 152 kurumda ve 2.092.090 kayıt içerisinde arama yapabilirsiniz. </vt:lpstr>
      <vt:lpstr>HARMAN’da Üniversitemize ait (29.10.2021 tarihinde) 5.248 veri bulunmaktadır..</vt:lpstr>
      <vt:lpstr>Slayt 70</vt:lpstr>
      <vt:lpstr>APERTA ana sayfası</vt:lpstr>
      <vt:lpstr>Slayt 72</vt:lpstr>
      <vt:lpstr>APERTA kullanıcı kaydı ve giriş ekranı </vt:lpstr>
      <vt:lpstr>Slayt 74</vt:lpstr>
      <vt:lpstr>Türkiye Makaleler Bibliyografyası ana sayfası</vt:lpstr>
      <vt:lpstr>Açık Erişimli Kaynaklara Ulaşmak</vt:lpstr>
      <vt:lpstr>YÖKAKADEMİK ana sayfası (https://akademik.yok.gov.tr/AkademikArama) </vt:lpstr>
      <vt:lpstr>Google Akademik ana sayfası (https://scholar.google.com/)</vt:lpstr>
      <vt:lpstr>Üniversitemiz Akademik Arşiv Sistemi (Dspace)</vt:lpstr>
      <vt:lpstr>Üniversitemiz Akademik Arşiv Sistemi (Dspace)</vt:lpstr>
      <vt:lpstr>Üniversitemiz Akademik Arşiv Sistemi (Dspace)  ana sayfası (https://acikerisim.nevsehir.edu.tr/)</vt:lpstr>
      <vt:lpstr>Slayt 82</vt:lpstr>
    </vt:vector>
  </TitlesOfParts>
  <Company>C@NgO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KÜTÜPHANE VE DOKÜMANTASYON DAİRE BAKŞANLIĞI</dc:title>
  <dc:creator>Osman</dc:creator>
  <cp:lastModifiedBy>kutuphane</cp:lastModifiedBy>
  <cp:revision>697</cp:revision>
  <dcterms:created xsi:type="dcterms:W3CDTF">2010-12-29T12:20:30Z</dcterms:created>
  <dcterms:modified xsi:type="dcterms:W3CDTF">2021-11-03T12:18:49Z</dcterms:modified>
</cp:coreProperties>
</file>