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media/image22.jpg" ContentType="image/jpeg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60" r:id="rId5"/>
    <p:sldId id="266" r:id="rId6"/>
    <p:sldId id="267" r:id="rId7"/>
    <p:sldId id="268" r:id="rId8"/>
    <p:sldId id="290" r:id="rId9"/>
    <p:sldId id="291" r:id="rId10"/>
    <p:sldId id="292" r:id="rId11"/>
    <p:sldId id="271" r:id="rId12"/>
    <p:sldId id="293" r:id="rId13"/>
    <p:sldId id="294" r:id="rId14"/>
    <p:sldId id="295" r:id="rId15"/>
    <p:sldId id="296" r:id="rId16"/>
    <p:sldId id="274" r:id="rId17"/>
    <p:sldId id="275" r:id="rId18"/>
    <p:sldId id="278" r:id="rId19"/>
    <p:sldId id="280" r:id="rId20"/>
    <p:sldId id="281" r:id="rId21"/>
    <p:sldId id="276" r:id="rId22"/>
    <p:sldId id="283" r:id="rId23"/>
    <p:sldId id="288" r:id="rId24"/>
  </p:sldIdLst>
  <p:sldSz cx="12192000" cy="6858000"/>
  <p:notesSz cx="12192000" cy="6858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1"/>
    <p:restoredTop sz="94660"/>
  </p:normalViewPr>
  <p:slideViewPr>
    <p:cSldViewPr>
      <p:cViewPr varScale="1">
        <p:scale>
          <a:sx n="64" d="100"/>
          <a:sy n="64" d="100"/>
        </p:scale>
        <p:origin x="656" y="5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138378" y="231140"/>
            <a:ext cx="9915243" cy="5651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12/10/2024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400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12/10/2024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400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12/10/2024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400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12/10/2024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12/10/2024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0" y="0"/>
            <a:ext cx="12188952" cy="6857999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212462" y="2876803"/>
            <a:ext cx="3767074" cy="8483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5400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67014" y="1766506"/>
            <a:ext cx="11177270" cy="42011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12/10/2024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88952" cy="6857999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1317802" y="4497325"/>
            <a:ext cx="7893684" cy="68993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4400" b="1" spc="-5" dirty="0">
                <a:solidFill>
                  <a:srgbClr val="44546A"/>
                </a:solidFill>
                <a:latin typeface="Calibri"/>
                <a:cs typeface="Calibri"/>
              </a:rPr>
              <a:t>TÜRKİYE</a:t>
            </a:r>
            <a:r>
              <a:rPr sz="4400" b="1" spc="5" dirty="0">
                <a:solidFill>
                  <a:srgbClr val="44546A"/>
                </a:solidFill>
                <a:latin typeface="Calibri"/>
                <a:cs typeface="Calibri"/>
              </a:rPr>
              <a:t> </a:t>
            </a:r>
            <a:r>
              <a:rPr sz="4400" b="1" spc="-5" dirty="0">
                <a:solidFill>
                  <a:srgbClr val="44546A"/>
                </a:solidFill>
                <a:latin typeface="Calibri"/>
                <a:cs typeface="Calibri"/>
              </a:rPr>
              <a:t>YÜZYILI</a:t>
            </a:r>
            <a:r>
              <a:rPr sz="4400" b="1" spc="5" dirty="0">
                <a:solidFill>
                  <a:srgbClr val="44546A"/>
                </a:solidFill>
                <a:latin typeface="Calibri"/>
                <a:cs typeface="Calibri"/>
              </a:rPr>
              <a:t> </a:t>
            </a:r>
            <a:r>
              <a:rPr sz="4400" b="1" spc="-5" dirty="0">
                <a:solidFill>
                  <a:srgbClr val="44546A"/>
                </a:solidFill>
                <a:latin typeface="Calibri"/>
                <a:cs typeface="Calibri"/>
              </a:rPr>
              <a:t>MAARİF</a:t>
            </a:r>
            <a:r>
              <a:rPr sz="4400" b="1" spc="10" dirty="0">
                <a:solidFill>
                  <a:srgbClr val="44546A"/>
                </a:solidFill>
                <a:latin typeface="Calibri"/>
                <a:cs typeface="Calibri"/>
              </a:rPr>
              <a:t> </a:t>
            </a:r>
            <a:r>
              <a:rPr sz="4400" b="1" spc="-5" dirty="0">
                <a:solidFill>
                  <a:srgbClr val="44546A"/>
                </a:solidFill>
                <a:latin typeface="Calibri"/>
                <a:cs typeface="Calibri"/>
              </a:rPr>
              <a:t>MODELİ</a:t>
            </a:r>
            <a:endParaRPr sz="4400" dirty="0">
              <a:latin typeface="Calibri"/>
              <a:cs typeface="Calibri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2808871" y="1154252"/>
            <a:ext cx="2899410" cy="1131570"/>
            <a:chOff x="2808871" y="1154252"/>
            <a:chExt cx="2899410" cy="1131570"/>
          </a:xfrm>
        </p:grpSpPr>
        <p:sp>
          <p:nvSpPr>
            <p:cNvPr id="5" name="object 5"/>
            <p:cNvSpPr/>
            <p:nvPr/>
          </p:nvSpPr>
          <p:spPr>
            <a:xfrm>
              <a:off x="2821571" y="1166952"/>
              <a:ext cx="2874010" cy="1106170"/>
            </a:xfrm>
            <a:custGeom>
              <a:avLst/>
              <a:gdLst/>
              <a:ahLst/>
              <a:cxnLst/>
              <a:rect l="l" t="t" r="r" b="b"/>
              <a:pathLst>
                <a:path w="2874010" h="1106170">
                  <a:moveTo>
                    <a:pt x="2873832" y="0"/>
                  </a:moveTo>
                  <a:lnTo>
                    <a:pt x="0" y="0"/>
                  </a:lnTo>
                  <a:lnTo>
                    <a:pt x="0" y="1105979"/>
                  </a:lnTo>
                  <a:lnTo>
                    <a:pt x="2873832" y="1105979"/>
                  </a:lnTo>
                  <a:lnTo>
                    <a:pt x="2873832" y="0"/>
                  </a:lnTo>
                  <a:close/>
                </a:path>
              </a:pathLst>
            </a:custGeom>
            <a:solidFill>
              <a:srgbClr val="2DAAE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2821571" y="1166952"/>
              <a:ext cx="2874010" cy="1106170"/>
            </a:xfrm>
            <a:custGeom>
              <a:avLst/>
              <a:gdLst/>
              <a:ahLst/>
              <a:cxnLst/>
              <a:rect l="l" t="t" r="r" b="b"/>
              <a:pathLst>
                <a:path w="2874010" h="1106170">
                  <a:moveTo>
                    <a:pt x="0" y="0"/>
                  </a:moveTo>
                  <a:lnTo>
                    <a:pt x="2873831" y="0"/>
                  </a:lnTo>
                  <a:lnTo>
                    <a:pt x="2873831" y="1105990"/>
                  </a:lnTo>
                  <a:lnTo>
                    <a:pt x="0" y="1105990"/>
                  </a:lnTo>
                  <a:lnTo>
                    <a:pt x="0" y="0"/>
                  </a:lnTo>
                  <a:close/>
                </a:path>
              </a:pathLst>
            </a:custGeom>
            <a:ln w="25400">
              <a:solidFill>
                <a:srgbClr val="2DAAE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2900311" y="983996"/>
            <a:ext cx="336169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-5" dirty="0">
                <a:solidFill>
                  <a:srgbClr val="FFFFFF"/>
                </a:solidFill>
              </a:rPr>
              <a:t>T.C.</a:t>
            </a:r>
            <a:r>
              <a:rPr sz="3600" spc="-45" dirty="0">
                <a:solidFill>
                  <a:srgbClr val="FFFFFF"/>
                </a:solidFill>
              </a:rPr>
              <a:t> </a:t>
            </a:r>
            <a:r>
              <a:rPr sz="3600" dirty="0">
                <a:solidFill>
                  <a:srgbClr val="FFFFFF"/>
                </a:solidFill>
              </a:rPr>
              <a:t>MİLLÎ</a:t>
            </a:r>
            <a:r>
              <a:rPr sz="3600" spc="-40" dirty="0">
                <a:solidFill>
                  <a:srgbClr val="FFFFFF"/>
                </a:solidFill>
              </a:rPr>
              <a:t> </a:t>
            </a:r>
            <a:r>
              <a:rPr sz="3600" dirty="0">
                <a:solidFill>
                  <a:srgbClr val="FFFFFF"/>
                </a:solidFill>
              </a:rPr>
              <a:t>EĞİTİM</a:t>
            </a:r>
            <a:endParaRPr sz="3600"/>
          </a:p>
        </p:txBody>
      </p:sp>
      <p:sp>
        <p:nvSpPr>
          <p:cNvPr id="8" name="object 8"/>
          <p:cNvSpPr txBox="1"/>
          <p:nvPr/>
        </p:nvSpPr>
        <p:spPr>
          <a:xfrm>
            <a:off x="2900311" y="1529588"/>
            <a:ext cx="212026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b="1" spc="-10" dirty="0">
                <a:solidFill>
                  <a:srgbClr val="FFFFFF"/>
                </a:solidFill>
                <a:latin typeface="Calibri"/>
                <a:cs typeface="Calibri"/>
              </a:rPr>
              <a:t>B</a:t>
            </a:r>
            <a:r>
              <a:rPr sz="3600" b="1" spc="5" dirty="0">
                <a:solidFill>
                  <a:srgbClr val="FFFFFF"/>
                </a:solidFill>
                <a:latin typeface="Calibri"/>
                <a:cs typeface="Calibri"/>
              </a:rPr>
              <a:t>AKA</a:t>
            </a:r>
            <a:r>
              <a:rPr sz="3600" b="1" dirty="0">
                <a:solidFill>
                  <a:srgbClr val="FFFFFF"/>
                </a:solidFill>
                <a:latin typeface="Calibri"/>
                <a:cs typeface="Calibri"/>
              </a:rPr>
              <a:t>NLI</a:t>
            </a:r>
            <a:r>
              <a:rPr sz="3600" b="1" spc="5" dirty="0">
                <a:solidFill>
                  <a:srgbClr val="FFFFFF"/>
                </a:solidFill>
                <a:latin typeface="Calibri"/>
                <a:cs typeface="Calibri"/>
              </a:rPr>
              <a:t>Ğ</a:t>
            </a:r>
            <a:r>
              <a:rPr sz="3600" b="1" dirty="0">
                <a:solidFill>
                  <a:srgbClr val="FFFFFF"/>
                </a:solidFill>
                <a:latin typeface="Calibri"/>
                <a:cs typeface="Calibri"/>
              </a:rPr>
              <a:t>I</a:t>
            </a:r>
            <a:endParaRPr sz="3600">
              <a:latin typeface="Calibri"/>
              <a:cs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791004" y="316484"/>
            <a:ext cx="324167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solidFill>
                  <a:srgbClr val="FFFFFF"/>
                </a:solidFill>
              </a:rPr>
              <a:t>TÜRKİYE</a:t>
            </a:r>
            <a:r>
              <a:rPr sz="1800" spc="-10" dirty="0">
                <a:solidFill>
                  <a:srgbClr val="FFFFFF"/>
                </a:solidFill>
              </a:rPr>
              <a:t> </a:t>
            </a:r>
            <a:r>
              <a:rPr sz="1800" spc="-5" dirty="0">
                <a:solidFill>
                  <a:srgbClr val="FFFFFF"/>
                </a:solidFill>
              </a:rPr>
              <a:t>YÜZYILI MAARİF</a:t>
            </a:r>
            <a:r>
              <a:rPr sz="1800" spc="-10" dirty="0">
                <a:solidFill>
                  <a:srgbClr val="FFFFFF"/>
                </a:solidFill>
              </a:rPr>
              <a:t> </a:t>
            </a:r>
            <a:r>
              <a:rPr sz="1800" spc="-5" dirty="0">
                <a:solidFill>
                  <a:srgbClr val="FFFFFF"/>
                </a:solidFill>
              </a:rPr>
              <a:t>MODELİ</a:t>
            </a:r>
            <a:endParaRPr sz="1800"/>
          </a:p>
        </p:txBody>
      </p:sp>
      <p:grpSp>
        <p:nvGrpSpPr>
          <p:cNvPr id="3" name="object 3"/>
          <p:cNvGrpSpPr/>
          <p:nvPr/>
        </p:nvGrpSpPr>
        <p:grpSpPr>
          <a:xfrm>
            <a:off x="7114819" y="748144"/>
            <a:ext cx="4317365" cy="5927090"/>
            <a:chOff x="7114819" y="748144"/>
            <a:chExt cx="4317365" cy="592709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742739" y="6163372"/>
              <a:ext cx="511797" cy="511807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114819" y="748144"/>
              <a:ext cx="4316984" cy="5927035"/>
            </a:xfrm>
            <a:prstGeom prst="rect">
              <a:avLst/>
            </a:prstGeom>
          </p:spPr>
        </p:pic>
      </p:grpSp>
      <p:sp>
        <p:nvSpPr>
          <p:cNvPr id="6" name="object 6"/>
          <p:cNvSpPr txBox="1"/>
          <p:nvPr/>
        </p:nvSpPr>
        <p:spPr>
          <a:xfrm>
            <a:off x="446330" y="1165859"/>
            <a:ext cx="5996305" cy="247503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10" dirty="0">
                <a:solidFill>
                  <a:srgbClr val="00B0F0"/>
                </a:solidFill>
                <a:latin typeface="Calibri"/>
                <a:cs typeface="Calibri"/>
              </a:rPr>
              <a:t>SUNUM</a:t>
            </a:r>
            <a:r>
              <a:rPr sz="2400" b="1" spc="-30" dirty="0">
                <a:solidFill>
                  <a:srgbClr val="00B0F0"/>
                </a:solidFill>
                <a:latin typeface="Calibri"/>
                <a:cs typeface="Calibri"/>
              </a:rPr>
              <a:t> </a:t>
            </a:r>
            <a:r>
              <a:rPr sz="2400" b="1" spc="-5" dirty="0">
                <a:solidFill>
                  <a:srgbClr val="00B0F0"/>
                </a:solidFill>
                <a:latin typeface="Calibri"/>
                <a:cs typeface="Calibri"/>
              </a:rPr>
              <a:t>İÇERİĞİ:</a:t>
            </a:r>
            <a:endParaRPr sz="24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000" dirty="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5"/>
              </a:spcBef>
              <a:buSzPct val="90000"/>
              <a:buFont typeface="Wingdings"/>
              <a:buChar char=""/>
              <a:tabLst>
                <a:tab pos="354965" algn="l"/>
                <a:tab pos="355600" algn="l"/>
              </a:tabLst>
            </a:pPr>
            <a:r>
              <a:rPr lang="tr-TR" sz="2400" dirty="0">
                <a:latin typeface="Calibri"/>
                <a:cs typeface="Calibri"/>
              </a:rPr>
              <a:t>Maarif Modeli F</a:t>
            </a:r>
            <a:r>
              <a:rPr sz="2400" dirty="0" err="1">
                <a:latin typeface="Calibri"/>
                <a:cs typeface="Calibri"/>
              </a:rPr>
              <a:t>elsefe</a:t>
            </a:r>
            <a:r>
              <a:rPr lang="tr-TR" sz="2400" dirty="0">
                <a:latin typeface="Calibri"/>
                <a:cs typeface="Calibri"/>
              </a:rPr>
              <a:t>si</a:t>
            </a:r>
            <a:endParaRPr sz="2400" dirty="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buSzPct val="90000"/>
              <a:buFont typeface="Wingdings"/>
              <a:buChar char=""/>
              <a:tabLst>
                <a:tab pos="354965" algn="l"/>
                <a:tab pos="355600" algn="l"/>
              </a:tabLst>
            </a:pPr>
            <a:r>
              <a:rPr sz="2400" spc="-5" dirty="0" err="1">
                <a:latin typeface="Calibri"/>
                <a:cs typeface="Calibri"/>
              </a:rPr>
              <a:t>Öğrenci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Profili</a:t>
            </a:r>
            <a:endParaRPr sz="2400" dirty="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buSzPct val="90000"/>
              <a:buFont typeface="Wingdings"/>
              <a:buChar char=""/>
              <a:tabLst>
                <a:tab pos="354965" algn="l"/>
                <a:tab pos="355600" algn="l"/>
              </a:tabLst>
            </a:pPr>
            <a:r>
              <a:rPr sz="2400" spc="-5" dirty="0">
                <a:latin typeface="Calibri"/>
                <a:cs typeface="Calibri"/>
              </a:rPr>
              <a:t>Beceriler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Çerçevesi</a:t>
            </a:r>
            <a:endParaRPr sz="2400" dirty="0">
              <a:latin typeface="Calibri"/>
              <a:cs typeface="Calibri"/>
            </a:endParaRPr>
          </a:p>
          <a:p>
            <a:pPr marL="355600" indent="-342900">
              <a:lnSpc>
                <a:spcPts val="2365"/>
              </a:lnSpc>
              <a:buSzPct val="90000"/>
              <a:buFont typeface="Wingdings"/>
              <a:buChar char=""/>
              <a:tabLst>
                <a:tab pos="354965" algn="l"/>
                <a:tab pos="355600" algn="l"/>
              </a:tabLst>
            </a:pPr>
            <a:r>
              <a:rPr sz="2400" spc="-5" dirty="0" err="1">
                <a:latin typeface="Calibri"/>
                <a:cs typeface="Calibri"/>
              </a:rPr>
              <a:t>Programlar</a:t>
            </a:r>
            <a:r>
              <a:rPr sz="2400" spc="-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Arası </a:t>
            </a:r>
            <a:r>
              <a:rPr sz="2400" spc="-5" dirty="0">
                <a:latin typeface="Calibri"/>
                <a:cs typeface="Calibri"/>
              </a:rPr>
              <a:t>Bileşenler</a:t>
            </a:r>
            <a:endParaRPr sz="2400" dirty="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40"/>
              </a:spcBef>
              <a:buSzPct val="90000"/>
              <a:buFont typeface="Wingdings"/>
              <a:buChar char=""/>
              <a:tabLst>
                <a:tab pos="354965" algn="l"/>
                <a:tab pos="355600" algn="l"/>
              </a:tabLst>
            </a:pPr>
            <a:r>
              <a:rPr sz="2400" spc="-5" dirty="0" err="1">
                <a:latin typeface="Calibri"/>
                <a:cs typeface="Calibri"/>
              </a:rPr>
              <a:t>Bütüncül</a:t>
            </a:r>
            <a:r>
              <a:rPr sz="2400" spc="-5" dirty="0">
                <a:latin typeface="Calibri"/>
                <a:cs typeface="Calibri"/>
              </a:rPr>
              <a:t> Eğitim Program </a:t>
            </a:r>
            <a:r>
              <a:rPr sz="2400" spc="-5" dirty="0" err="1">
                <a:latin typeface="Calibri"/>
                <a:cs typeface="Calibri"/>
              </a:rPr>
              <a:t>Modeli</a:t>
            </a:r>
            <a:endParaRPr sz="2400" dirty="0">
              <a:latin typeface="Calibri"/>
              <a:cs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908303"/>
            <a:ext cx="12192000" cy="5949950"/>
            <a:chOff x="0" y="908303"/>
            <a:chExt cx="12192000" cy="594995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908303"/>
              <a:ext cx="12188952" cy="5949696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929779"/>
              <a:ext cx="12191999" cy="5928220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282864" y="4543615"/>
              <a:ext cx="1468120" cy="579120"/>
            </a:xfrm>
            <a:custGeom>
              <a:avLst/>
              <a:gdLst/>
              <a:ahLst/>
              <a:cxnLst/>
              <a:rect l="l" t="t" r="r" b="b"/>
              <a:pathLst>
                <a:path w="1468120" h="579120">
                  <a:moveTo>
                    <a:pt x="1371488" y="0"/>
                  </a:moveTo>
                  <a:lnTo>
                    <a:pt x="96483" y="0"/>
                  </a:lnTo>
                  <a:lnTo>
                    <a:pt x="58927" y="7583"/>
                  </a:lnTo>
                  <a:lnTo>
                    <a:pt x="28259" y="28263"/>
                  </a:lnTo>
                  <a:lnTo>
                    <a:pt x="7582" y="58935"/>
                  </a:lnTo>
                  <a:lnTo>
                    <a:pt x="0" y="96494"/>
                  </a:lnTo>
                  <a:lnTo>
                    <a:pt x="0" y="482409"/>
                  </a:lnTo>
                  <a:lnTo>
                    <a:pt x="7582" y="519960"/>
                  </a:lnTo>
                  <a:lnTo>
                    <a:pt x="28259" y="550629"/>
                  </a:lnTo>
                  <a:lnTo>
                    <a:pt x="58927" y="571308"/>
                  </a:lnTo>
                  <a:lnTo>
                    <a:pt x="96483" y="578891"/>
                  </a:lnTo>
                  <a:lnTo>
                    <a:pt x="1371488" y="578891"/>
                  </a:lnTo>
                  <a:lnTo>
                    <a:pt x="1409044" y="571308"/>
                  </a:lnTo>
                  <a:lnTo>
                    <a:pt x="1439712" y="550629"/>
                  </a:lnTo>
                  <a:lnTo>
                    <a:pt x="1460388" y="519960"/>
                  </a:lnTo>
                  <a:lnTo>
                    <a:pt x="1467970" y="482409"/>
                  </a:lnTo>
                  <a:lnTo>
                    <a:pt x="1467970" y="96494"/>
                  </a:lnTo>
                  <a:lnTo>
                    <a:pt x="1460388" y="58935"/>
                  </a:lnTo>
                  <a:lnTo>
                    <a:pt x="1439712" y="28263"/>
                  </a:lnTo>
                  <a:lnTo>
                    <a:pt x="1409044" y="7583"/>
                  </a:lnTo>
                  <a:lnTo>
                    <a:pt x="137148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172884" y="316484"/>
            <a:ext cx="283146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solidFill>
                  <a:srgbClr val="FFFFFF"/>
                </a:solidFill>
              </a:rPr>
              <a:t>MAARİF</a:t>
            </a:r>
            <a:r>
              <a:rPr sz="1800" spc="-20" dirty="0">
                <a:solidFill>
                  <a:srgbClr val="FFFFFF"/>
                </a:solidFill>
              </a:rPr>
              <a:t> </a:t>
            </a:r>
            <a:r>
              <a:rPr sz="1800" spc="-5" dirty="0">
                <a:solidFill>
                  <a:srgbClr val="FFFFFF"/>
                </a:solidFill>
              </a:rPr>
              <a:t>MODELİ</a:t>
            </a:r>
            <a:r>
              <a:rPr sz="1800" spc="-20" dirty="0">
                <a:solidFill>
                  <a:srgbClr val="FFFFFF"/>
                </a:solidFill>
              </a:rPr>
              <a:t> </a:t>
            </a:r>
            <a:r>
              <a:rPr sz="1800" spc="-5" dirty="0">
                <a:solidFill>
                  <a:srgbClr val="FFFFFF"/>
                </a:solidFill>
              </a:rPr>
              <a:t>BİLEŞENLERİ</a:t>
            </a:r>
            <a:endParaRPr sz="1800"/>
          </a:p>
        </p:txBody>
      </p:sp>
      <p:sp>
        <p:nvSpPr>
          <p:cNvPr id="7" name="object 7"/>
          <p:cNvSpPr txBox="1"/>
          <p:nvPr/>
        </p:nvSpPr>
        <p:spPr>
          <a:xfrm>
            <a:off x="568382" y="4591811"/>
            <a:ext cx="896619" cy="455295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12700" marR="5080" indent="166370">
              <a:lnSpc>
                <a:spcPct val="101400"/>
              </a:lnSpc>
              <a:spcBef>
                <a:spcPts val="75"/>
              </a:spcBef>
            </a:pPr>
            <a:r>
              <a:rPr sz="1400" b="1" spc="-5" dirty="0">
                <a:solidFill>
                  <a:srgbClr val="4472C4"/>
                </a:solidFill>
                <a:latin typeface="Calibri"/>
                <a:cs typeface="Calibri"/>
              </a:rPr>
              <a:t>EĞİTİM </a:t>
            </a:r>
            <a:r>
              <a:rPr sz="1400" b="1" dirty="0">
                <a:solidFill>
                  <a:srgbClr val="4472C4"/>
                </a:solidFill>
                <a:latin typeface="Calibri"/>
                <a:cs typeface="Calibri"/>
              </a:rPr>
              <a:t> </a:t>
            </a:r>
            <a:r>
              <a:rPr sz="1400" b="1" spc="-5" dirty="0">
                <a:solidFill>
                  <a:srgbClr val="4472C4"/>
                </a:solidFill>
                <a:latin typeface="Calibri"/>
                <a:cs typeface="Calibri"/>
              </a:rPr>
              <a:t>F</a:t>
            </a:r>
            <a:r>
              <a:rPr sz="1400" b="1" dirty="0">
                <a:solidFill>
                  <a:srgbClr val="4472C4"/>
                </a:solidFill>
                <a:latin typeface="Calibri"/>
                <a:cs typeface="Calibri"/>
              </a:rPr>
              <a:t>E</a:t>
            </a:r>
            <a:r>
              <a:rPr sz="1400" b="1" spc="-5" dirty="0">
                <a:solidFill>
                  <a:srgbClr val="4472C4"/>
                </a:solidFill>
                <a:latin typeface="Calibri"/>
                <a:cs typeface="Calibri"/>
              </a:rPr>
              <a:t>L</a:t>
            </a:r>
            <a:r>
              <a:rPr sz="1400" b="1" dirty="0">
                <a:solidFill>
                  <a:srgbClr val="4472C4"/>
                </a:solidFill>
                <a:latin typeface="Calibri"/>
                <a:cs typeface="Calibri"/>
              </a:rPr>
              <a:t>S</a:t>
            </a:r>
            <a:r>
              <a:rPr sz="1400" b="1" spc="5" dirty="0">
                <a:solidFill>
                  <a:srgbClr val="4472C4"/>
                </a:solidFill>
                <a:latin typeface="Calibri"/>
                <a:cs typeface="Calibri"/>
              </a:rPr>
              <a:t>E</a:t>
            </a:r>
            <a:r>
              <a:rPr sz="1400" b="1" spc="-5" dirty="0">
                <a:solidFill>
                  <a:srgbClr val="4472C4"/>
                </a:solidFill>
                <a:latin typeface="Calibri"/>
                <a:cs typeface="Calibri"/>
              </a:rPr>
              <a:t>F</a:t>
            </a:r>
            <a:r>
              <a:rPr sz="1400" b="1" dirty="0">
                <a:solidFill>
                  <a:srgbClr val="4472C4"/>
                </a:solidFill>
                <a:latin typeface="Calibri"/>
                <a:cs typeface="Calibri"/>
              </a:rPr>
              <a:t>E</a:t>
            </a:r>
            <a:r>
              <a:rPr lang="tr-TR" sz="1400" b="1" dirty="0">
                <a:solidFill>
                  <a:srgbClr val="4472C4"/>
                </a:solidFill>
                <a:latin typeface="Calibri"/>
                <a:cs typeface="Calibri"/>
              </a:rPr>
              <a:t>Sİ</a:t>
            </a:r>
            <a:endParaRPr sz="1400" dirty="0">
              <a:latin typeface="Calibri"/>
              <a:cs typeface="Calibri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2663888" y="4543615"/>
            <a:ext cx="1468120" cy="579120"/>
          </a:xfrm>
          <a:custGeom>
            <a:avLst/>
            <a:gdLst/>
            <a:ahLst/>
            <a:cxnLst/>
            <a:rect l="l" t="t" r="r" b="b"/>
            <a:pathLst>
              <a:path w="1468120" h="579120">
                <a:moveTo>
                  <a:pt x="1371485" y="0"/>
                </a:moveTo>
                <a:lnTo>
                  <a:pt x="96481" y="0"/>
                </a:lnTo>
                <a:lnTo>
                  <a:pt x="58925" y="7583"/>
                </a:lnTo>
                <a:lnTo>
                  <a:pt x="28257" y="28263"/>
                </a:lnTo>
                <a:lnTo>
                  <a:pt x="7581" y="58935"/>
                </a:lnTo>
                <a:lnTo>
                  <a:pt x="0" y="96494"/>
                </a:lnTo>
                <a:lnTo>
                  <a:pt x="0" y="482409"/>
                </a:lnTo>
                <a:lnTo>
                  <a:pt x="7581" y="519960"/>
                </a:lnTo>
                <a:lnTo>
                  <a:pt x="28257" y="550629"/>
                </a:lnTo>
                <a:lnTo>
                  <a:pt x="58925" y="571308"/>
                </a:lnTo>
                <a:lnTo>
                  <a:pt x="96481" y="578891"/>
                </a:lnTo>
                <a:lnTo>
                  <a:pt x="1371485" y="578891"/>
                </a:lnTo>
                <a:lnTo>
                  <a:pt x="1409042" y="571308"/>
                </a:lnTo>
                <a:lnTo>
                  <a:pt x="1439710" y="550629"/>
                </a:lnTo>
                <a:lnTo>
                  <a:pt x="1460386" y="519960"/>
                </a:lnTo>
                <a:lnTo>
                  <a:pt x="1467967" y="482409"/>
                </a:lnTo>
                <a:lnTo>
                  <a:pt x="1467967" y="96494"/>
                </a:lnTo>
                <a:lnTo>
                  <a:pt x="1460386" y="58935"/>
                </a:lnTo>
                <a:lnTo>
                  <a:pt x="1439710" y="28263"/>
                </a:lnTo>
                <a:lnTo>
                  <a:pt x="1409042" y="7583"/>
                </a:lnTo>
                <a:lnTo>
                  <a:pt x="137148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3045447" y="4591811"/>
            <a:ext cx="704850" cy="455295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68580" marR="5080" indent="-56515">
              <a:lnSpc>
                <a:spcPct val="101400"/>
              </a:lnSpc>
              <a:spcBef>
                <a:spcPts val="75"/>
              </a:spcBef>
            </a:pPr>
            <a:r>
              <a:rPr sz="1400" b="1" dirty="0">
                <a:solidFill>
                  <a:srgbClr val="4472C4"/>
                </a:solidFill>
                <a:latin typeface="Calibri"/>
                <a:cs typeface="Calibri"/>
              </a:rPr>
              <a:t>Ö</a:t>
            </a:r>
            <a:r>
              <a:rPr sz="1400" b="1" spc="-10" dirty="0">
                <a:solidFill>
                  <a:srgbClr val="4472C4"/>
                </a:solidFill>
                <a:latin typeface="Calibri"/>
                <a:cs typeface="Calibri"/>
              </a:rPr>
              <a:t>Ğ</a:t>
            </a:r>
            <a:r>
              <a:rPr sz="1400" b="1" spc="-5" dirty="0">
                <a:solidFill>
                  <a:srgbClr val="4472C4"/>
                </a:solidFill>
                <a:latin typeface="Calibri"/>
                <a:cs typeface="Calibri"/>
              </a:rPr>
              <a:t>R</a:t>
            </a:r>
            <a:r>
              <a:rPr sz="1400" b="1" spc="5" dirty="0">
                <a:solidFill>
                  <a:srgbClr val="4472C4"/>
                </a:solidFill>
                <a:latin typeface="Calibri"/>
                <a:cs typeface="Calibri"/>
              </a:rPr>
              <a:t>E</a:t>
            </a:r>
            <a:r>
              <a:rPr sz="1400" b="1" dirty="0">
                <a:solidFill>
                  <a:srgbClr val="4472C4"/>
                </a:solidFill>
                <a:latin typeface="Calibri"/>
                <a:cs typeface="Calibri"/>
              </a:rPr>
              <a:t>N</a:t>
            </a:r>
            <a:r>
              <a:rPr sz="1400" b="1" spc="-5" dirty="0">
                <a:solidFill>
                  <a:srgbClr val="4472C4"/>
                </a:solidFill>
                <a:latin typeface="Calibri"/>
                <a:cs typeface="Calibri"/>
              </a:rPr>
              <a:t>C</a:t>
            </a:r>
            <a:r>
              <a:rPr sz="1400" b="1" dirty="0">
                <a:solidFill>
                  <a:srgbClr val="4472C4"/>
                </a:solidFill>
                <a:latin typeface="Calibri"/>
                <a:cs typeface="Calibri"/>
              </a:rPr>
              <a:t>İ  </a:t>
            </a:r>
            <a:r>
              <a:rPr sz="1400" b="1" spc="-5" dirty="0">
                <a:solidFill>
                  <a:srgbClr val="4472C4"/>
                </a:solidFill>
                <a:latin typeface="Calibri"/>
                <a:cs typeface="Calibri"/>
              </a:rPr>
              <a:t>PROFİLİ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4825491" y="4543615"/>
            <a:ext cx="1794510" cy="579120"/>
          </a:xfrm>
          <a:custGeom>
            <a:avLst/>
            <a:gdLst/>
            <a:ahLst/>
            <a:cxnLst/>
            <a:rect l="l" t="t" r="r" b="b"/>
            <a:pathLst>
              <a:path w="1794509" h="579120">
                <a:moveTo>
                  <a:pt x="1697761" y="0"/>
                </a:moveTo>
                <a:lnTo>
                  <a:pt x="96481" y="0"/>
                </a:lnTo>
                <a:lnTo>
                  <a:pt x="58925" y="7583"/>
                </a:lnTo>
                <a:lnTo>
                  <a:pt x="28257" y="28262"/>
                </a:lnTo>
                <a:lnTo>
                  <a:pt x="7581" y="58930"/>
                </a:lnTo>
                <a:lnTo>
                  <a:pt x="0" y="96481"/>
                </a:lnTo>
                <a:lnTo>
                  <a:pt x="0" y="482409"/>
                </a:lnTo>
                <a:lnTo>
                  <a:pt x="7581" y="519960"/>
                </a:lnTo>
                <a:lnTo>
                  <a:pt x="28257" y="550629"/>
                </a:lnTo>
                <a:lnTo>
                  <a:pt x="58925" y="571308"/>
                </a:lnTo>
                <a:lnTo>
                  <a:pt x="96481" y="578891"/>
                </a:lnTo>
                <a:lnTo>
                  <a:pt x="1697761" y="578891"/>
                </a:lnTo>
                <a:lnTo>
                  <a:pt x="1735318" y="571308"/>
                </a:lnTo>
                <a:lnTo>
                  <a:pt x="1765985" y="550629"/>
                </a:lnTo>
                <a:lnTo>
                  <a:pt x="1786661" y="519960"/>
                </a:lnTo>
                <a:lnTo>
                  <a:pt x="1794243" y="482409"/>
                </a:lnTo>
                <a:lnTo>
                  <a:pt x="1794243" y="96481"/>
                </a:lnTo>
                <a:lnTo>
                  <a:pt x="1786661" y="58930"/>
                </a:lnTo>
                <a:lnTo>
                  <a:pt x="1765985" y="28262"/>
                </a:lnTo>
                <a:lnTo>
                  <a:pt x="1735318" y="7583"/>
                </a:lnTo>
                <a:lnTo>
                  <a:pt x="169776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5142382" y="4591811"/>
            <a:ext cx="1160145" cy="455295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12700" marR="5080" indent="26034">
              <a:lnSpc>
                <a:spcPct val="101400"/>
              </a:lnSpc>
              <a:spcBef>
                <a:spcPts val="75"/>
              </a:spcBef>
            </a:pPr>
            <a:r>
              <a:rPr sz="1400" b="1" dirty="0">
                <a:solidFill>
                  <a:srgbClr val="4472C4"/>
                </a:solidFill>
                <a:latin typeface="Calibri"/>
                <a:cs typeface="Calibri"/>
              </a:rPr>
              <a:t>ERDEM DEĞER </a:t>
            </a:r>
            <a:r>
              <a:rPr sz="1400" b="1" spc="-305" dirty="0">
                <a:solidFill>
                  <a:srgbClr val="4472C4"/>
                </a:solidFill>
                <a:latin typeface="Calibri"/>
                <a:cs typeface="Calibri"/>
              </a:rPr>
              <a:t> </a:t>
            </a:r>
            <a:r>
              <a:rPr sz="1400" b="1" spc="-5" dirty="0">
                <a:solidFill>
                  <a:srgbClr val="4472C4"/>
                </a:solidFill>
                <a:latin typeface="Calibri"/>
                <a:cs typeface="Calibri"/>
              </a:rPr>
              <a:t>EYLEM</a:t>
            </a:r>
            <a:r>
              <a:rPr sz="1400" b="1" spc="-65" dirty="0">
                <a:solidFill>
                  <a:srgbClr val="4472C4"/>
                </a:solidFill>
                <a:latin typeface="Calibri"/>
                <a:cs typeface="Calibri"/>
              </a:rPr>
              <a:t> </a:t>
            </a:r>
            <a:r>
              <a:rPr sz="1400" b="1" spc="-5" dirty="0">
                <a:solidFill>
                  <a:srgbClr val="4472C4"/>
                </a:solidFill>
                <a:latin typeface="Calibri"/>
                <a:cs typeface="Calibri"/>
              </a:rPr>
              <a:t>MODELİ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9649574" y="4862055"/>
            <a:ext cx="2202180" cy="647065"/>
          </a:xfrm>
          <a:custGeom>
            <a:avLst/>
            <a:gdLst/>
            <a:ahLst/>
            <a:cxnLst/>
            <a:rect l="l" t="t" r="r" b="b"/>
            <a:pathLst>
              <a:path w="2202179" h="647064">
                <a:moveTo>
                  <a:pt x="2093849" y="0"/>
                </a:moveTo>
                <a:lnTo>
                  <a:pt x="107835" y="0"/>
                </a:lnTo>
                <a:lnTo>
                  <a:pt x="65863" y="8473"/>
                </a:lnTo>
                <a:lnTo>
                  <a:pt x="31586" y="31580"/>
                </a:lnTo>
                <a:lnTo>
                  <a:pt x="8475" y="65852"/>
                </a:lnTo>
                <a:lnTo>
                  <a:pt x="0" y="107823"/>
                </a:lnTo>
                <a:lnTo>
                  <a:pt x="0" y="539153"/>
                </a:lnTo>
                <a:lnTo>
                  <a:pt x="8475" y="581123"/>
                </a:lnTo>
                <a:lnTo>
                  <a:pt x="31586" y="615395"/>
                </a:lnTo>
                <a:lnTo>
                  <a:pt x="65863" y="638503"/>
                </a:lnTo>
                <a:lnTo>
                  <a:pt x="107835" y="646976"/>
                </a:lnTo>
                <a:lnTo>
                  <a:pt x="2093849" y="646976"/>
                </a:lnTo>
                <a:lnTo>
                  <a:pt x="2135821" y="638503"/>
                </a:lnTo>
                <a:lnTo>
                  <a:pt x="2170098" y="615395"/>
                </a:lnTo>
                <a:lnTo>
                  <a:pt x="2193209" y="581123"/>
                </a:lnTo>
                <a:lnTo>
                  <a:pt x="2201684" y="539153"/>
                </a:lnTo>
                <a:lnTo>
                  <a:pt x="2201684" y="107823"/>
                </a:lnTo>
                <a:lnTo>
                  <a:pt x="2193209" y="65852"/>
                </a:lnTo>
                <a:lnTo>
                  <a:pt x="2170098" y="31580"/>
                </a:lnTo>
                <a:lnTo>
                  <a:pt x="2135821" y="8473"/>
                </a:lnTo>
                <a:lnTo>
                  <a:pt x="209384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9920160" y="4913883"/>
            <a:ext cx="1661160" cy="510540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 marR="5080" indent="16510">
              <a:lnSpc>
                <a:spcPts val="1900"/>
              </a:lnSpc>
              <a:spcBef>
                <a:spcPts val="180"/>
              </a:spcBef>
            </a:pPr>
            <a:r>
              <a:rPr sz="1600" b="1" dirty="0">
                <a:solidFill>
                  <a:srgbClr val="4472C4"/>
                </a:solidFill>
                <a:latin typeface="Calibri"/>
                <a:cs typeface="Calibri"/>
              </a:rPr>
              <a:t>BÜTÜNCÜL </a:t>
            </a:r>
            <a:r>
              <a:rPr sz="1600" b="1" spc="-5" dirty="0">
                <a:solidFill>
                  <a:srgbClr val="4472C4"/>
                </a:solidFill>
                <a:latin typeface="Calibri"/>
                <a:cs typeface="Calibri"/>
              </a:rPr>
              <a:t>EĞİTİM </a:t>
            </a:r>
            <a:r>
              <a:rPr sz="1600" b="1" spc="-350" dirty="0">
                <a:solidFill>
                  <a:srgbClr val="4472C4"/>
                </a:solidFill>
                <a:latin typeface="Calibri"/>
                <a:cs typeface="Calibri"/>
              </a:rPr>
              <a:t> </a:t>
            </a:r>
            <a:r>
              <a:rPr sz="1600" b="1" spc="-5" dirty="0">
                <a:solidFill>
                  <a:srgbClr val="4472C4"/>
                </a:solidFill>
                <a:latin typeface="Calibri"/>
                <a:cs typeface="Calibri"/>
              </a:rPr>
              <a:t>PROGRAM</a:t>
            </a:r>
            <a:r>
              <a:rPr sz="1600" b="1" spc="-50" dirty="0">
                <a:solidFill>
                  <a:srgbClr val="4472C4"/>
                </a:solidFill>
                <a:latin typeface="Calibri"/>
                <a:cs typeface="Calibri"/>
              </a:rPr>
              <a:t> </a:t>
            </a:r>
            <a:r>
              <a:rPr sz="1600" b="1" spc="-5" dirty="0">
                <a:solidFill>
                  <a:srgbClr val="4472C4"/>
                </a:solidFill>
                <a:latin typeface="Calibri"/>
                <a:cs typeface="Calibri"/>
              </a:rPr>
              <a:t>MODELİ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7352766" y="4543615"/>
            <a:ext cx="1391920" cy="579120"/>
          </a:xfrm>
          <a:custGeom>
            <a:avLst/>
            <a:gdLst/>
            <a:ahLst/>
            <a:cxnLst/>
            <a:rect l="l" t="t" r="r" b="b"/>
            <a:pathLst>
              <a:path w="1391920" h="579120">
                <a:moveTo>
                  <a:pt x="1294879" y="0"/>
                </a:moveTo>
                <a:lnTo>
                  <a:pt x="96481" y="0"/>
                </a:lnTo>
                <a:lnTo>
                  <a:pt x="58925" y="7583"/>
                </a:lnTo>
                <a:lnTo>
                  <a:pt x="28257" y="28263"/>
                </a:lnTo>
                <a:lnTo>
                  <a:pt x="7581" y="58935"/>
                </a:lnTo>
                <a:lnTo>
                  <a:pt x="0" y="96494"/>
                </a:lnTo>
                <a:lnTo>
                  <a:pt x="0" y="482409"/>
                </a:lnTo>
                <a:lnTo>
                  <a:pt x="7581" y="519960"/>
                </a:lnTo>
                <a:lnTo>
                  <a:pt x="28257" y="550629"/>
                </a:lnTo>
                <a:lnTo>
                  <a:pt x="58925" y="571308"/>
                </a:lnTo>
                <a:lnTo>
                  <a:pt x="96481" y="578891"/>
                </a:lnTo>
                <a:lnTo>
                  <a:pt x="1294879" y="578891"/>
                </a:lnTo>
                <a:lnTo>
                  <a:pt x="1332430" y="571308"/>
                </a:lnTo>
                <a:lnTo>
                  <a:pt x="1363098" y="550629"/>
                </a:lnTo>
                <a:lnTo>
                  <a:pt x="1383777" y="519960"/>
                </a:lnTo>
                <a:lnTo>
                  <a:pt x="1391361" y="482409"/>
                </a:lnTo>
                <a:lnTo>
                  <a:pt x="1391361" y="96494"/>
                </a:lnTo>
                <a:lnTo>
                  <a:pt x="1383777" y="58935"/>
                </a:lnTo>
                <a:lnTo>
                  <a:pt x="1363098" y="28263"/>
                </a:lnTo>
                <a:lnTo>
                  <a:pt x="1332430" y="7583"/>
                </a:lnTo>
                <a:lnTo>
                  <a:pt x="129487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7642834" y="4591811"/>
            <a:ext cx="810895" cy="455295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12700" marR="5080" indent="3810">
              <a:lnSpc>
                <a:spcPct val="101400"/>
              </a:lnSpc>
              <a:spcBef>
                <a:spcPts val="75"/>
              </a:spcBef>
            </a:pPr>
            <a:r>
              <a:rPr sz="1400" b="1" dirty="0">
                <a:solidFill>
                  <a:srgbClr val="4472C4"/>
                </a:solidFill>
                <a:latin typeface="Calibri"/>
                <a:cs typeface="Calibri"/>
              </a:rPr>
              <a:t>B</a:t>
            </a:r>
            <a:r>
              <a:rPr sz="1400" b="1" spc="5" dirty="0">
                <a:solidFill>
                  <a:srgbClr val="4472C4"/>
                </a:solidFill>
                <a:latin typeface="Calibri"/>
                <a:cs typeface="Calibri"/>
              </a:rPr>
              <a:t>E</a:t>
            </a:r>
            <a:r>
              <a:rPr sz="1400" b="1" spc="-5" dirty="0">
                <a:solidFill>
                  <a:srgbClr val="4472C4"/>
                </a:solidFill>
                <a:latin typeface="Calibri"/>
                <a:cs typeface="Calibri"/>
              </a:rPr>
              <a:t>C</a:t>
            </a:r>
            <a:r>
              <a:rPr sz="1400" b="1" spc="5" dirty="0">
                <a:solidFill>
                  <a:srgbClr val="4472C4"/>
                </a:solidFill>
                <a:latin typeface="Calibri"/>
                <a:cs typeface="Calibri"/>
              </a:rPr>
              <a:t>E</a:t>
            </a:r>
            <a:r>
              <a:rPr sz="1400" b="1" spc="-5" dirty="0">
                <a:solidFill>
                  <a:srgbClr val="4472C4"/>
                </a:solidFill>
                <a:latin typeface="Calibri"/>
                <a:cs typeface="Calibri"/>
              </a:rPr>
              <a:t>R</a:t>
            </a:r>
            <a:r>
              <a:rPr sz="1400" b="1" dirty="0">
                <a:solidFill>
                  <a:srgbClr val="4472C4"/>
                </a:solidFill>
                <a:latin typeface="Calibri"/>
                <a:cs typeface="Calibri"/>
              </a:rPr>
              <a:t>İ</a:t>
            </a:r>
            <a:r>
              <a:rPr sz="1400" b="1" spc="-5" dirty="0">
                <a:solidFill>
                  <a:srgbClr val="4472C4"/>
                </a:solidFill>
                <a:latin typeface="Calibri"/>
                <a:cs typeface="Calibri"/>
              </a:rPr>
              <a:t>L</a:t>
            </a:r>
            <a:r>
              <a:rPr sz="1400" b="1" spc="5" dirty="0">
                <a:solidFill>
                  <a:srgbClr val="4472C4"/>
                </a:solidFill>
                <a:latin typeface="Calibri"/>
                <a:cs typeface="Calibri"/>
              </a:rPr>
              <a:t>E</a:t>
            </a:r>
            <a:r>
              <a:rPr sz="1400" b="1" dirty="0">
                <a:solidFill>
                  <a:srgbClr val="4472C4"/>
                </a:solidFill>
                <a:latin typeface="Calibri"/>
                <a:cs typeface="Calibri"/>
              </a:rPr>
              <a:t>R  </a:t>
            </a:r>
            <a:r>
              <a:rPr sz="1400" b="1" spc="-5" dirty="0">
                <a:solidFill>
                  <a:srgbClr val="4472C4"/>
                </a:solidFill>
                <a:latin typeface="Calibri"/>
                <a:cs typeface="Calibri"/>
              </a:rPr>
              <a:t>Ç</a:t>
            </a:r>
            <a:r>
              <a:rPr sz="1400" b="1" dirty="0">
                <a:solidFill>
                  <a:srgbClr val="4472C4"/>
                </a:solidFill>
                <a:latin typeface="Calibri"/>
                <a:cs typeface="Calibri"/>
              </a:rPr>
              <a:t>E</a:t>
            </a:r>
            <a:r>
              <a:rPr sz="1400" b="1" spc="-5" dirty="0">
                <a:solidFill>
                  <a:srgbClr val="4472C4"/>
                </a:solidFill>
                <a:latin typeface="Calibri"/>
                <a:cs typeface="Calibri"/>
              </a:rPr>
              <a:t>RÇ</a:t>
            </a:r>
            <a:r>
              <a:rPr sz="1400" b="1" dirty="0">
                <a:solidFill>
                  <a:srgbClr val="4472C4"/>
                </a:solidFill>
                <a:latin typeface="Calibri"/>
                <a:cs typeface="Calibri"/>
              </a:rPr>
              <a:t>E</a:t>
            </a:r>
            <a:r>
              <a:rPr sz="1400" b="1" spc="-5" dirty="0">
                <a:solidFill>
                  <a:srgbClr val="4472C4"/>
                </a:solidFill>
                <a:latin typeface="Calibri"/>
                <a:cs typeface="Calibri"/>
              </a:rPr>
              <a:t>V</a:t>
            </a:r>
            <a:r>
              <a:rPr sz="1400" b="1" dirty="0">
                <a:solidFill>
                  <a:srgbClr val="4472C4"/>
                </a:solidFill>
                <a:latin typeface="Calibri"/>
                <a:cs typeface="Calibri"/>
              </a:rPr>
              <a:t>ESİ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909838" y="1223772"/>
            <a:ext cx="7901305" cy="513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b="1" spc="-5" dirty="0">
                <a:solidFill>
                  <a:srgbClr val="44546A"/>
                </a:solidFill>
                <a:latin typeface="Calibri"/>
                <a:cs typeface="Calibri"/>
              </a:rPr>
              <a:t>TÜRKİYE YÜZYILI</a:t>
            </a:r>
            <a:r>
              <a:rPr sz="3200" b="1" spc="-10" dirty="0">
                <a:solidFill>
                  <a:srgbClr val="44546A"/>
                </a:solidFill>
                <a:latin typeface="Calibri"/>
                <a:cs typeface="Calibri"/>
              </a:rPr>
              <a:t> </a:t>
            </a:r>
            <a:r>
              <a:rPr sz="3200" b="1" spc="-5" dirty="0">
                <a:solidFill>
                  <a:srgbClr val="44546A"/>
                </a:solidFill>
                <a:latin typeface="Calibri"/>
                <a:cs typeface="Calibri"/>
              </a:rPr>
              <a:t>MAARİF</a:t>
            </a:r>
            <a:r>
              <a:rPr sz="3200" b="1" dirty="0">
                <a:solidFill>
                  <a:srgbClr val="44546A"/>
                </a:solidFill>
                <a:latin typeface="Calibri"/>
                <a:cs typeface="Calibri"/>
              </a:rPr>
              <a:t> </a:t>
            </a:r>
            <a:r>
              <a:rPr sz="3200" b="1" spc="-5" dirty="0">
                <a:solidFill>
                  <a:srgbClr val="44546A"/>
                </a:solidFill>
                <a:latin typeface="Calibri"/>
                <a:cs typeface="Calibri"/>
              </a:rPr>
              <a:t>MODELİ BİLEŞENLERİ</a:t>
            </a:r>
            <a:endParaRPr sz="3200">
              <a:latin typeface="Calibri"/>
              <a:cs typeface="Calibri"/>
            </a:endParaRPr>
          </a:p>
        </p:txBody>
      </p:sp>
      <p:grpSp>
        <p:nvGrpSpPr>
          <p:cNvPr id="17" name="object 17"/>
          <p:cNvGrpSpPr/>
          <p:nvPr/>
        </p:nvGrpSpPr>
        <p:grpSpPr>
          <a:xfrm>
            <a:off x="80772" y="1906263"/>
            <a:ext cx="12108180" cy="2786380"/>
            <a:chOff x="42146" y="2035949"/>
            <a:chExt cx="12108180" cy="2786380"/>
          </a:xfrm>
        </p:grpSpPr>
        <p:sp>
          <p:nvSpPr>
            <p:cNvPr id="18" name="object 18"/>
            <p:cNvSpPr/>
            <p:nvPr/>
          </p:nvSpPr>
          <p:spPr>
            <a:xfrm>
              <a:off x="2115096" y="3167379"/>
              <a:ext cx="7194550" cy="236220"/>
            </a:xfrm>
            <a:custGeom>
              <a:avLst/>
              <a:gdLst/>
              <a:ahLst/>
              <a:cxnLst/>
              <a:rect l="l" t="t" r="r" b="b"/>
              <a:pathLst>
                <a:path w="7194550" h="236220">
                  <a:moveTo>
                    <a:pt x="236740" y="91440"/>
                  </a:moveTo>
                  <a:lnTo>
                    <a:pt x="145440" y="91440"/>
                  </a:lnTo>
                  <a:lnTo>
                    <a:pt x="145440" y="0"/>
                  </a:lnTo>
                  <a:lnTo>
                    <a:pt x="91313" y="0"/>
                  </a:lnTo>
                  <a:lnTo>
                    <a:pt x="91313" y="91440"/>
                  </a:lnTo>
                  <a:lnTo>
                    <a:pt x="0" y="91440"/>
                  </a:lnTo>
                  <a:lnTo>
                    <a:pt x="0" y="144780"/>
                  </a:lnTo>
                  <a:lnTo>
                    <a:pt x="91313" y="144780"/>
                  </a:lnTo>
                  <a:lnTo>
                    <a:pt x="91313" y="236220"/>
                  </a:lnTo>
                  <a:lnTo>
                    <a:pt x="145440" y="236220"/>
                  </a:lnTo>
                  <a:lnTo>
                    <a:pt x="145440" y="144780"/>
                  </a:lnTo>
                  <a:lnTo>
                    <a:pt x="236740" y="144780"/>
                  </a:lnTo>
                  <a:lnTo>
                    <a:pt x="236740" y="91440"/>
                  </a:lnTo>
                  <a:close/>
                </a:path>
                <a:path w="7194550" h="236220">
                  <a:moveTo>
                    <a:pt x="2565552" y="91440"/>
                  </a:moveTo>
                  <a:lnTo>
                    <a:pt x="2474239" y="91440"/>
                  </a:lnTo>
                  <a:lnTo>
                    <a:pt x="2474239" y="0"/>
                  </a:lnTo>
                  <a:lnTo>
                    <a:pt x="2420112" y="0"/>
                  </a:lnTo>
                  <a:lnTo>
                    <a:pt x="2420112" y="91440"/>
                  </a:lnTo>
                  <a:lnTo>
                    <a:pt x="2328811" y="91440"/>
                  </a:lnTo>
                  <a:lnTo>
                    <a:pt x="2328811" y="144780"/>
                  </a:lnTo>
                  <a:lnTo>
                    <a:pt x="2420112" y="144780"/>
                  </a:lnTo>
                  <a:lnTo>
                    <a:pt x="2420112" y="236220"/>
                  </a:lnTo>
                  <a:lnTo>
                    <a:pt x="2474239" y="236220"/>
                  </a:lnTo>
                  <a:lnTo>
                    <a:pt x="2474239" y="144780"/>
                  </a:lnTo>
                  <a:lnTo>
                    <a:pt x="2565552" y="144780"/>
                  </a:lnTo>
                  <a:lnTo>
                    <a:pt x="2565552" y="91440"/>
                  </a:lnTo>
                  <a:close/>
                </a:path>
                <a:path w="7194550" h="236220">
                  <a:moveTo>
                    <a:pt x="4886223" y="91440"/>
                  </a:moveTo>
                  <a:lnTo>
                    <a:pt x="4794923" y="91440"/>
                  </a:lnTo>
                  <a:lnTo>
                    <a:pt x="4794923" y="0"/>
                  </a:lnTo>
                  <a:lnTo>
                    <a:pt x="4740795" y="0"/>
                  </a:lnTo>
                  <a:lnTo>
                    <a:pt x="4740795" y="91440"/>
                  </a:lnTo>
                  <a:lnTo>
                    <a:pt x="4649495" y="91440"/>
                  </a:lnTo>
                  <a:lnTo>
                    <a:pt x="4649495" y="144780"/>
                  </a:lnTo>
                  <a:lnTo>
                    <a:pt x="4740795" y="144780"/>
                  </a:lnTo>
                  <a:lnTo>
                    <a:pt x="4740795" y="236220"/>
                  </a:lnTo>
                  <a:lnTo>
                    <a:pt x="4794923" y="236220"/>
                  </a:lnTo>
                  <a:lnTo>
                    <a:pt x="4794923" y="144780"/>
                  </a:lnTo>
                  <a:lnTo>
                    <a:pt x="4886223" y="144780"/>
                  </a:lnTo>
                  <a:lnTo>
                    <a:pt x="4886223" y="91440"/>
                  </a:lnTo>
                  <a:close/>
                </a:path>
                <a:path w="7194550" h="236220">
                  <a:moveTo>
                    <a:pt x="7194029" y="116916"/>
                  </a:moveTo>
                  <a:lnTo>
                    <a:pt x="6980466" y="116916"/>
                  </a:lnTo>
                  <a:lnTo>
                    <a:pt x="6980466" y="175869"/>
                  </a:lnTo>
                  <a:lnTo>
                    <a:pt x="7194029" y="175869"/>
                  </a:lnTo>
                  <a:lnTo>
                    <a:pt x="7194029" y="116916"/>
                  </a:lnTo>
                  <a:close/>
                </a:path>
                <a:path w="7194550" h="236220">
                  <a:moveTo>
                    <a:pt x="7194029" y="28016"/>
                  </a:moveTo>
                  <a:lnTo>
                    <a:pt x="6980466" y="28016"/>
                  </a:lnTo>
                  <a:lnTo>
                    <a:pt x="6980466" y="86969"/>
                  </a:lnTo>
                  <a:lnTo>
                    <a:pt x="7194029" y="86969"/>
                  </a:lnTo>
                  <a:lnTo>
                    <a:pt x="7194029" y="28016"/>
                  </a:lnTo>
                  <a:close/>
                </a:path>
              </a:pathLst>
            </a:custGeom>
            <a:solidFill>
              <a:srgbClr val="4472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" name="object 1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2146" y="2035949"/>
              <a:ext cx="12107701" cy="2786100"/>
            </a:xfrm>
            <a:prstGeom prst="rect">
              <a:avLst/>
            </a:prstGeom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172884" y="316484"/>
            <a:ext cx="401447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tr-TR" sz="1800" spc="-5" dirty="0">
                <a:solidFill>
                  <a:srgbClr val="FFFFFF"/>
                </a:solidFill>
              </a:rPr>
              <a:t>MAARİF MODELİ FELSEFESİ</a:t>
            </a:r>
            <a:endParaRPr sz="1800" dirty="0"/>
          </a:p>
        </p:txBody>
      </p:sp>
      <p:sp>
        <p:nvSpPr>
          <p:cNvPr id="4" name="object 4"/>
          <p:cNvSpPr txBox="1"/>
          <p:nvPr/>
        </p:nvSpPr>
        <p:spPr>
          <a:xfrm>
            <a:off x="990600" y="1608358"/>
            <a:ext cx="10220960" cy="5249642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12700" marR="5080">
              <a:lnSpc>
                <a:spcPct val="100800"/>
              </a:lnSpc>
              <a:spcBef>
                <a:spcPts val="75"/>
              </a:spcBef>
            </a:pPr>
            <a:r>
              <a:rPr sz="2400" dirty="0">
                <a:cs typeface="Calibri"/>
              </a:rPr>
              <a:t>Türk</a:t>
            </a:r>
            <a:r>
              <a:rPr sz="2400" spc="165" dirty="0">
                <a:cs typeface="Calibri"/>
              </a:rPr>
              <a:t> </a:t>
            </a:r>
            <a:r>
              <a:rPr sz="2400" spc="-5" dirty="0">
                <a:cs typeface="Calibri"/>
              </a:rPr>
              <a:t>eğitim</a:t>
            </a:r>
            <a:r>
              <a:rPr sz="2400" spc="165" dirty="0">
                <a:cs typeface="Calibri"/>
              </a:rPr>
              <a:t> </a:t>
            </a:r>
            <a:r>
              <a:rPr sz="2400" spc="-5" dirty="0">
                <a:cs typeface="Calibri"/>
              </a:rPr>
              <a:t>sistemi,</a:t>
            </a:r>
            <a:r>
              <a:rPr sz="2400" spc="170" dirty="0">
                <a:cs typeface="Calibri"/>
              </a:rPr>
              <a:t> </a:t>
            </a:r>
            <a:r>
              <a:rPr sz="2400" spc="-5" dirty="0">
                <a:cs typeface="Calibri"/>
              </a:rPr>
              <a:t>bütün</a:t>
            </a:r>
            <a:r>
              <a:rPr sz="2400" spc="175" dirty="0">
                <a:cs typeface="Calibri"/>
              </a:rPr>
              <a:t> </a:t>
            </a:r>
            <a:r>
              <a:rPr sz="2400" spc="-5" dirty="0">
                <a:cs typeface="Calibri"/>
              </a:rPr>
              <a:t>ideolojilerin</a:t>
            </a:r>
            <a:r>
              <a:rPr sz="2400" spc="170" dirty="0">
                <a:cs typeface="Calibri"/>
              </a:rPr>
              <a:t> </a:t>
            </a:r>
            <a:r>
              <a:rPr sz="2400" spc="-5" dirty="0">
                <a:cs typeface="Calibri"/>
              </a:rPr>
              <a:t>üstünde</a:t>
            </a:r>
            <a:r>
              <a:rPr sz="2400" spc="175" dirty="0">
                <a:cs typeface="Calibri"/>
              </a:rPr>
              <a:t> </a:t>
            </a:r>
            <a:r>
              <a:rPr sz="2400" spc="-5" dirty="0">
                <a:cs typeface="Calibri"/>
              </a:rPr>
              <a:t>millî</a:t>
            </a:r>
            <a:r>
              <a:rPr sz="2400" spc="175" dirty="0">
                <a:cs typeface="Calibri"/>
              </a:rPr>
              <a:t> </a:t>
            </a:r>
            <a:r>
              <a:rPr sz="2400" spc="-5" dirty="0">
                <a:cs typeface="Calibri"/>
              </a:rPr>
              <a:t>bir</a:t>
            </a:r>
            <a:r>
              <a:rPr sz="2400" spc="170" dirty="0">
                <a:cs typeface="Calibri"/>
              </a:rPr>
              <a:t> </a:t>
            </a:r>
            <a:r>
              <a:rPr sz="2400" spc="-5" dirty="0">
                <a:cs typeface="Calibri"/>
              </a:rPr>
              <a:t>şahsiyet</a:t>
            </a:r>
            <a:r>
              <a:rPr sz="2400" spc="165" dirty="0">
                <a:cs typeface="Calibri"/>
              </a:rPr>
              <a:t> </a:t>
            </a:r>
            <a:r>
              <a:rPr sz="2400" spc="-5" dirty="0">
                <a:cs typeface="Calibri"/>
              </a:rPr>
              <a:t>inşa</a:t>
            </a:r>
            <a:r>
              <a:rPr sz="2400" spc="175" dirty="0">
                <a:cs typeface="Calibri"/>
              </a:rPr>
              <a:t> </a:t>
            </a:r>
            <a:r>
              <a:rPr sz="2400" dirty="0">
                <a:cs typeface="Calibri"/>
              </a:rPr>
              <a:t>etmek</a:t>
            </a:r>
            <a:r>
              <a:rPr sz="2400" spc="165" dirty="0">
                <a:cs typeface="Calibri"/>
              </a:rPr>
              <a:t> </a:t>
            </a:r>
            <a:r>
              <a:rPr sz="2400" dirty="0">
                <a:cs typeface="Calibri"/>
              </a:rPr>
              <a:t>ve</a:t>
            </a:r>
            <a:r>
              <a:rPr sz="2400" spc="175" dirty="0">
                <a:cs typeface="Calibri"/>
              </a:rPr>
              <a:t> </a:t>
            </a:r>
            <a:r>
              <a:rPr sz="2400" dirty="0">
                <a:cs typeface="Calibri"/>
              </a:rPr>
              <a:t>o </a:t>
            </a:r>
            <a:r>
              <a:rPr sz="2400" spc="-525" dirty="0">
                <a:cs typeface="Calibri"/>
              </a:rPr>
              <a:t> </a:t>
            </a:r>
            <a:r>
              <a:rPr sz="2400" spc="-5" dirty="0">
                <a:cs typeface="Calibri"/>
              </a:rPr>
              <a:t>şahsiyetlerden</a:t>
            </a:r>
            <a:r>
              <a:rPr sz="2400" spc="-10" dirty="0">
                <a:cs typeface="Calibri"/>
              </a:rPr>
              <a:t> </a:t>
            </a:r>
            <a:r>
              <a:rPr sz="2400" spc="-5" dirty="0">
                <a:cs typeface="Calibri"/>
              </a:rPr>
              <a:t>oluşan bir toplum</a:t>
            </a:r>
            <a:r>
              <a:rPr sz="2400" spc="-15" dirty="0">
                <a:cs typeface="Calibri"/>
              </a:rPr>
              <a:t> </a:t>
            </a:r>
            <a:r>
              <a:rPr sz="2400" spc="-5" dirty="0">
                <a:cs typeface="Calibri"/>
              </a:rPr>
              <a:t>oluşturabilmek</a:t>
            </a:r>
            <a:r>
              <a:rPr sz="2400" spc="-10" dirty="0">
                <a:cs typeface="Calibri"/>
              </a:rPr>
              <a:t> </a:t>
            </a:r>
            <a:r>
              <a:rPr sz="2400" spc="-5" dirty="0">
                <a:cs typeface="Calibri"/>
              </a:rPr>
              <a:t>için;</a:t>
            </a:r>
            <a:endParaRPr sz="2400" dirty="0">
              <a:cs typeface="Calibri"/>
            </a:endParaRPr>
          </a:p>
          <a:p>
            <a:pPr marL="383540" marR="5080" indent="-342900">
              <a:lnSpc>
                <a:spcPct val="100800"/>
              </a:lnSpc>
              <a:spcBef>
                <a:spcPts val="2400"/>
              </a:spcBef>
              <a:buFont typeface="Wingdings"/>
              <a:buChar char=""/>
              <a:tabLst>
                <a:tab pos="383540" algn="l"/>
                <a:tab pos="384175" algn="l"/>
              </a:tabLst>
            </a:pPr>
            <a:r>
              <a:rPr sz="2400" spc="-5" dirty="0">
                <a:cs typeface="Calibri"/>
              </a:rPr>
              <a:t>Ahlaklı,</a:t>
            </a:r>
            <a:r>
              <a:rPr sz="2400" spc="45" dirty="0">
                <a:cs typeface="Calibri"/>
              </a:rPr>
              <a:t> </a:t>
            </a:r>
            <a:r>
              <a:rPr sz="2400" spc="-5" dirty="0">
                <a:cs typeface="Calibri"/>
              </a:rPr>
              <a:t>erdemli,</a:t>
            </a:r>
            <a:r>
              <a:rPr sz="2400" spc="40" dirty="0">
                <a:cs typeface="Calibri"/>
              </a:rPr>
              <a:t> </a:t>
            </a:r>
            <a:r>
              <a:rPr sz="2400" spc="-5" dirty="0">
                <a:cs typeface="Calibri"/>
              </a:rPr>
              <a:t>milleti</a:t>
            </a:r>
            <a:r>
              <a:rPr sz="2400" spc="45" dirty="0">
                <a:cs typeface="Calibri"/>
              </a:rPr>
              <a:t> </a:t>
            </a:r>
            <a:r>
              <a:rPr sz="2400" dirty="0">
                <a:cs typeface="Calibri"/>
              </a:rPr>
              <a:t>ve</a:t>
            </a:r>
            <a:r>
              <a:rPr sz="2400" spc="50" dirty="0">
                <a:cs typeface="Calibri"/>
              </a:rPr>
              <a:t> </a:t>
            </a:r>
            <a:r>
              <a:rPr sz="2400" spc="-5" dirty="0">
                <a:cs typeface="Calibri"/>
              </a:rPr>
              <a:t>insanlık</a:t>
            </a:r>
            <a:r>
              <a:rPr sz="2400" spc="40" dirty="0">
                <a:cs typeface="Calibri"/>
              </a:rPr>
              <a:t> </a:t>
            </a:r>
            <a:r>
              <a:rPr sz="2400" spc="-5" dirty="0">
                <a:cs typeface="Calibri"/>
              </a:rPr>
              <a:t>için</a:t>
            </a:r>
            <a:r>
              <a:rPr sz="2400" spc="45" dirty="0">
                <a:cs typeface="Calibri"/>
              </a:rPr>
              <a:t> </a:t>
            </a:r>
            <a:r>
              <a:rPr sz="2400" spc="-5" dirty="0">
                <a:cs typeface="Calibri"/>
              </a:rPr>
              <a:t>iyi,</a:t>
            </a:r>
            <a:r>
              <a:rPr sz="2400" spc="45" dirty="0">
                <a:cs typeface="Calibri"/>
              </a:rPr>
              <a:t> </a:t>
            </a:r>
            <a:r>
              <a:rPr sz="2400" spc="-5" dirty="0">
                <a:cs typeface="Calibri"/>
              </a:rPr>
              <a:t>doğru,</a:t>
            </a:r>
            <a:r>
              <a:rPr sz="2400" spc="45" dirty="0">
                <a:cs typeface="Calibri"/>
              </a:rPr>
              <a:t> </a:t>
            </a:r>
            <a:r>
              <a:rPr sz="2400" dirty="0">
                <a:cs typeface="Calibri"/>
              </a:rPr>
              <a:t>faydalı</a:t>
            </a:r>
            <a:r>
              <a:rPr sz="2400" spc="40" dirty="0">
                <a:cs typeface="Calibri"/>
              </a:rPr>
              <a:t> </a:t>
            </a:r>
            <a:r>
              <a:rPr sz="2400" dirty="0">
                <a:cs typeface="Calibri"/>
              </a:rPr>
              <a:t>ve</a:t>
            </a:r>
            <a:r>
              <a:rPr sz="2400" spc="50" dirty="0">
                <a:cs typeface="Calibri"/>
              </a:rPr>
              <a:t> </a:t>
            </a:r>
            <a:r>
              <a:rPr sz="2400" dirty="0">
                <a:cs typeface="Calibri"/>
              </a:rPr>
              <a:t>güzel</a:t>
            </a:r>
            <a:r>
              <a:rPr sz="2400" spc="45" dirty="0">
                <a:cs typeface="Calibri"/>
              </a:rPr>
              <a:t> </a:t>
            </a:r>
            <a:r>
              <a:rPr sz="2400" spc="-5" dirty="0">
                <a:cs typeface="Calibri"/>
              </a:rPr>
              <a:t>olanı</a:t>
            </a:r>
            <a:r>
              <a:rPr sz="2400" spc="45" dirty="0">
                <a:cs typeface="Calibri"/>
              </a:rPr>
              <a:t> </a:t>
            </a:r>
            <a:r>
              <a:rPr sz="2400" spc="-5" dirty="0">
                <a:cs typeface="Calibri"/>
              </a:rPr>
              <a:t>yapmayı </a:t>
            </a:r>
            <a:r>
              <a:rPr sz="2400" spc="-525" dirty="0">
                <a:cs typeface="Calibri"/>
              </a:rPr>
              <a:t> </a:t>
            </a:r>
            <a:r>
              <a:rPr sz="2400" dirty="0">
                <a:cs typeface="Calibri"/>
              </a:rPr>
              <a:t>ideal</a:t>
            </a:r>
            <a:r>
              <a:rPr sz="2400" spc="-15" dirty="0">
                <a:cs typeface="Calibri"/>
              </a:rPr>
              <a:t> </a:t>
            </a:r>
            <a:r>
              <a:rPr sz="2400" spc="-5" dirty="0">
                <a:cs typeface="Calibri"/>
              </a:rPr>
              <a:t>edinmiş,</a:t>
            </a:r>
            <a:endParaRPr sz="2400" dirty="0">
              <a:cs typeface="Calibri"/>
            </a:endParaRPr>
          </a:p>
          <a:p>
            <a:pPr marL="384175" indent="-343535">
              <a:lnSpc>
                <a:spcPct val="100000"/>
              </a:lnSpc>
              <a:spcBef>
                <a:spcPts val="2425"/>
              </a:spcBef>
              <a:buFont typeface="Wingdings"/>
              <a:buChar char=""/>
              <a:tabLst>
                <a:tab pos="383540" algn="l"/>
                <a:tab pos="384175" algn="l"/>
              </a:tabLst>
            </a:pPr>
            <a:r>
              <a:rPr sz="2400" spc="-5" dirty="0">
                <a:cs typeface="Calibri"/>
              </a:rPr>
              <a:t>Eleştirel</a:t>
            </a:r>
            <a:r>
              <a:rPr sz="2400" spc="5" dirty="0">
                <a:cs typeface="Calibri"/>
              </a:rPr>
              <a:t> </a:t>
            </a:r>
            <a:r>
              <a:rPr sz="2400" spc="-5" dirty="0">
                <a:cs typeface="Calibri"/>
              </a:rPr>
              <a:t>düşünebilen,</a:t>
            </a:r>
            <a:r>
              <a:rPr sz="2400" spc="10" dirty="0">
                <a:cs typeface="Calibri"/>
              </a:rPr>
              <a:t> </a:t>
            </a:r>
            <a:r>
              <a:rPr sz="2400" spc="-5" dirty="0">
                <a:cs typeface="Calibri"/>
              </a:rPr>
              <a:t>sorgulayan,</a:t>
            </a:r>
            <a:r>
              <a:rPr sz="2400" spc="10" dirty="0">
                <a:cs typeface="Calibri"/>
              </a:rPr>
              <a:t> </a:t>
            </a:r>
            <a:r>
              <a:rPr sz="2400" spc="-5" dirty="0">
                <a:cs typeface="Calibri"/>
              </a:rPr>
              <a:t>araştıran,</a:t>
            </a:r>
            <a:r>
              <a:rPr sz="2400" spc="5" dirty="0">
                <a:cs typeface="Calibri"/>
              </a:rPr>
              <a:t> </a:t>
            </a:r>
            <a:r>
              <a:rPr sz="2400" spc="-5" dirty="0">
                <a:cs typeface="Calibri"/>
              </a:rPr>
              <a:t>mesuliyet</a:t>
            </a:r>
            <a:r>
              <a:rPr sz="2400" spc="5" dirty="0">
                <a:cs typeface="Calibri"/>
              </a:rPr>
              <a:t> </a:t>
            </a:r>
            <a:r>
              <a:rPr sz="2400" dirty="0">
                <a:cs typeface="Calibri"/>
              </a:rPr>
              <a:t>ve</a:t>
            </a:r>
            <a:r>
              <a:rPr sz="2400" spc="15" dirty="0">
                <a:cs typeface="Calibri"/>
              </a:rPr>
              <a:t> </a:t>
            </a:r>
            <a:r>
              <a:rPr sz="2400" spc="-5" dirty="0">
                <a:cs typeface="Calibri"/>
              </a:rPr>
              <a:t>ülkü</a:t>
            </a:r>
            <a:r>
              <a:rPr sz="2400" spc="10" dirty="0">
                <a:cs typeface="Calibri"/>
              </a:rPr>
              <a:t> </a:t>
            </a:r>
            <a:r>
              <a:rPr sz="2400" spc="-5" dirty="0">
                <a:cs typeface="Calibri"/>
              </a:rPr>
              <a:t>sahibi,</a:t>
            </a:r>
            <a:endParaRPr sz="2400" dirty="0">
              <a:cs typeface="Calibri"/>
            </a:endParaRPr>
          </a:p>
          <a:p>
            <a:pPr marL="383540" marR="5715" indent="-342900">
              <a:lnSpc>
                <a:spcPct val="100800"/>
              </a:lnSpc>
              <a:spcBef>
                <a:spcPts val="2280"/>
              </a:spcBef>
              <a:buFont typeface="Wingdings"/>
              <a:buChar char=""/>
              <a:tabLst>
                <a:tab pos="383540" algn="l"/>
                <a:tab pos="384175" algn="l"/>
              </a:tabLst>
            </a:pPr>
            <a:r>
              <a:rPr sz="2400" dirty="0">
                <a:cs typeface="Calibri"/>
              </a:rPr>
              <a:t>Yalnızca</a:t>
            </a:r>
            <a:r>
              <a:rPr sz="2400" spc="125" dirty="0">
                <a:cs typeface="Calibri"/>
              </a:rPr>
              <a:t> </a:t>
            </a:r>
            <a:r>
              <a:rPr sz="2400" dirty="0">
                <a:cs typeface="Calibri"/>
              </a:rPr>
              <a:t>medeniyete</a:t>
            </a:r>
            <a:r>
              <a:rPr sz="2400" spc="140" dirty="0">
                <a:cs typeface="Calibri"/>
              </a:rPr>
              <a:t> </a:t>
            </a:r>
            <a:r>
              <a:rPr sz="2400" spc="-5" dirty="0">
                <a:cs typeface="Calibri"/>
              </a:rPr>
              <a:t>uyum</a:t>
            </a:r>
            <a:r>
              <a:rPr sz="2400" spc="120" dirty="0">
                <a:cs typeface="Calibri"/>
              </a:rPr>
              <a:t> </a:t>
            </a:r>
            <a:r>
              <a:rPr sz="2400" spc="-5" dirty="0">
                <a:cs typeface="Calibri"/>
              </a:rPr>
              <a:t>sağlayan</a:t>
            </a:r>
            <a:r>
              <a:rPr sz="2400" spc="125" dirty="0">
                <a:cs typeface="Calibri"/>
              </a:rPr>
              <a:t> </a:t>
            </a:r>
            <a:r>
              <a:rPr sz="2400" spc="-5" dirty="0">
                <a:cs typeface="Calibri"/>
              </a:rPr>
              <a:t>değil,</a:t>
            </a:r>
            <a:r>
              <a:rPr sz="2400" spc="130" dirty="0">
                <a:cs typeface="Calibri"/>
              </a:rPr>
              <a:t> </a:t>
            </a:r>
            <a:r>
              <a:rPr sz="2400" spc="-5" dirty="0">
                <a:cs typeface="Calibri"/>
              </a:rPr>
              <a:t>etkin</a:t>
            </a:r>
            <a:r>
              <a:rPr sz="2400" spc="130" dirty="0">
                <a:cs typeface="Calibri"/>
              </a:rPr>
              <a:t> </a:t>
            </a:r>
            <a:r>
              <a:rPr sz="2400" spc="-5" dirty="0">
                <a:cs typeface="Calibri"/>
              </a:rPr>
              <a:t>olarak</a:t>
            </a:r>
            <a:r>
              <a:rPr sz="2400" spc="120" dirty="0">
                <a:cs typeface="Calibri"/>
              </a:rPr>
              <a:t> </a:t>
            </a:r>
            <a:r>
              <a:rPr sz="2400" dirty="0">
                <a:cs typeface="Calibri"/>
              </a:rPr>
              <a:t>medeniyet</a:t>
            </a:r>
            <a:r>
              <a:rPr sz="2400" spc="130" dirty="0">
                <a:cs typeface="Calibri"/>
              </a:rPr>
              <a:t> </a:t>
            </a:r>
            <a:r>
              <a:rPr sz="2400" spc="-5" dirty="0">
                <a:cs typeface="Calibri"/>
              </a:rPr>
              <a:t>kurucusu</a:t>
            </a:r>
            <a:r>
              <a:rPr sz="2400" spc="125" dirty="0">
                <a:cs typeface="Calibri"/>
              </a:rPr>
              <a:t> </a:t>
            </a:r>
            <a:r>
              <a:rPr sz="2400" dirty="0">
                <a:cs typeface="Calibri"/>
              </a:rPr>
              <a:t>ve </a:t>
            </a:r>
            <a:r>
              <a:rPr sz="2400" spc="-525" dirty="0">
                <a:cs typeface="Calibri"/>
              </a:rPr>
              <a:t> </a:t>
            </a:r>
            <a:r>
              <a:rPr sz="2400" spc="-5" dirty="0">
                <a:cs typeface="Calibri"/>
              </a:rPr>
              <a:t>geliştiricisi</a:t>
            </a:r>
            <a:r>
              <a:rPr sz="2400" spc="-15" dirty="0">
                <a:cs typeface="Calibri"/>
              </a:rPr>
              <a:t> </a:t>
            </a:r>
            <a:r>
              <a:rPr sz="2400" spc="-5" dirty="0">
                <a:cs typeface="Calibri"/>
              </a:rPr>
              <a:t>bilge</a:t>
            </a:r>
            <a:r>
              <a:rPr sz="2400" dirty="0">
                <a:cs typeface="Calibri"/>
              </a:rPr>
              <a:t> </a:t>
            </a:r>
            <a:r>
              <a:rPr sz="2400" spc="-5" dirty="0">
                <a:cs typeface="Calibri"/>
              </a:rPr>
              <a:t>nesilleri</a:t>
            </a:r>
            <a:r>
              <a:rPr sz="2400" spc="-10" dirty="0">
                <a:cs typeface="Calibri"/>
              </a:rPr>
              <a:t> </a:t>
            </a:r>
            <a:r>
              <a:rPr sz="2400" dirty="0" err="1">
                <a:cs typeface="Calibri"/>
              </a:rPr>
              <a:t>hedefler</a:t>
            </a:r>
            <a:r>
              <a:rPr sz="2400" dirty="0">
                <a:cs typeface="Calibri"/>
              </a:rPr>
              <a:t>.</a:t>
            </a:r>
            <a:endParaRPr lang="tr-TR" sz="2400" dirty="0">
              <a:cs typeface="Calibri"/>
            </a:endParaRPr>
          </a:p>
          <a:p>
            <a:pPr marL="383540" marR="5715" indent="-342900">
              <a:lnSpc>
                <a:spcPct val="100800"/>
              </a:lnSpc>
              <a:spcBef>
                <a:spcPts val="2280"/>
              </a:spcBef>
              <a:buFont typeface="Wingdings"/>
              <a:buChar char=""/>
              <a:tabLst>
                <a:tab pos="383540" algn="l"/>
                <a:tab pos="384175" algn="l"/>
              </a:tabLst>
            </a:pPr>
            <a:r>
              <a:rPr lang="tr-TR" sz="2400" spc="-5" dirty="0">
                <a:cs typeface="Calibri"/>
              </a:rPr>
              <a:t>Türkiye Yüzyılı Maarif Modeli millî</a:t>
            </a:r>
            <a:r>
              <a:rPr lang="tr-TR" sz="2400" spc="170" dirty="0">
                <a:cs typeface="Calibri"/>
              </a:rPr>
              <a:t> </a:t>
            </a:r>
            <a:r>
              <a:rPr lang="tr-TR" sz="2400" dirty="0">
                <a:cs typeface="Calibri"/>
              </a:rPr>
              <a:t>ve</a:t>
            </a:r>
            <a:r>
              <a:rPr lang="tr-TR" sz="2400" spc="180" dirty="0">
                <a:cs typeface="Calibri"/>
              </a:rPr>
              <a:t> </a:t>
            </a:r>
            <a:r>
              <a:rPr lang="tr-TR" sz="2400" dirty="0">
                <a:cs typeface="Calibri"/>
              </a:rPr>
              <a:t>manevî</a:t>
            </a:r>
            <a:r>
              <a:rPr lang="tr-TR" sz="2400" spc="175" dirty="0">
                <a:cs typeface="Calibri"/>
              </a:rPr>
              <a:t> </a:t>
            </a:r>
            <a:r>
              <a:rPr lang="tr-TR" sz="2400" dirty="0">
                <a:cs typeface="Calibri"/>
              </a:rPr>
              <a:t>değerlerimizi</a:t>
            </a:r>
            <a:r>
              <a:rPr lang="tr-TR" sz="2400" spc="170" dirty="0">
                <a:cs typeface="Calibri"/>
              </a:rPr>
              <a:t> </a:t>
            </a:r>
            <a:r>
              <a:rPr lang="tr-TR" sz="2400" spc="-5" dirty="0">
                <a:cs typeface="Calibri"/>
              </a:rPr>
              <a:t>koruyan,</a:t>
            </a:r>
            <a:r>
              <a:rPr lang="tr-TR" sz="2400" spc="170" dirty="0">
                <a:cs typeface="Calibri"/>
              </a:rPr>
              <a:t> </a:t>
            </a:r>
            <a:r>
              <a:rPr lang="tr-TR" sz="2400" spc="-5" dirty="0">
                <a:cs typeface="Calibri"/>
              </a:rPr>
              <a:t>yücelten</a:t>
            </a:r>
            <a:r>
              <a:rPr lang="tr-TR" sz="2400" spc="180" dirty="0">
                <a:cs typeface="Calibri"/>
              </a:rPr>
              <a:t> </a:t>
            </a:r>
            <a:r>
              <a:rPr lang="tr-TR" sz="2400" dirty="0">
                <a:cs typeface="Calibri"/>
              </a:rPr>
              <a:t>ve</a:t>
            </a:r>
            <a:r>
              <a:rPr lang="tr-TR" sz="2400" spc="180" dirty="0">
                <a:cs typeface="Calibri"/>
              </a:rPr>
              <a:t> </a:t>
            </a:r>
            <a:r>
              <a:rPr lang="tr-TR" sz="2400" spc="-5" dirty="0">
                <a:cs typeface="Calibri"/>
              </a:rPr>
              <a:t>insani</a:t>
            </a:r>
            <a:r>
              <a:rPr lang="tr-TR" sz="2400" spc="175" dirty="0">
                <a:cs typeface="Calibri"/>
              </a:rPr>
              <a:t> </a:t>
            </a:r>
            <a:r>
              <a:rPr lang="tr-TR" sz="2400" dirty="0">
                <a:cs typeface="Calibri"/>
              </a:rPr>
              <a:t>değerleri</a:t>
            </a:r>
            <a:r>
              <a:rPr lang="tr-TR" sz="2400" spc="170" dirty="0">
                <a:cs typeface="Calibri"/>
              </a:rPr>
              <a:t> </a:t>
            </a:r>
            <a:r>
              <a:rPr lang="tr-TR" sz="2400" spc="-5" dirty="0">
                <a:cs typeface="Calibri"/>
              </a:rPr>
              <a:t>kucaklayan </a:t>
            </a:r>
            <a:r>
              <a:rPr lang="tr-TR" sz="2400" spc="-525" dirty="0">
                <a:cs typeface="Calibri"/>
              </a:rPr>
              <a:t> </a:t>
            </a:r>
            <a:r>
              <a:rPr lang="tr-TR" sz="2400" spc="-5" dirty="0">
                <a:cs typeface="Calibri"/>
              </a:rPr>
              <a:t>şahsiyetlerin</a:t>
            </a:r>
            <a:r>
              <a:rPr lang="tr-TR" sz="2400" spc="-15" dirty="0">
                <a:cs typeface="Calibri"/>
              </a:rPr>
              <a:t> </a:t>
            </a:r>
            <a:r>
              <a:rPr lang="tr-TR" sz="2400" spc="-5" dirty="0">
                <a:cs typeface="Calibri"/>
              </a:rPr>
              <a:t>yetişmesini amaçlar.</a:t>
            </a:r>
            <a:endParaRPr lang="tr-TR" sz="2400" dirty="0">
              <a:cs typeface="Calibri"/>
            </a:endParaRPr>
          </a:p>
          <a:p>
            <a:pPr marL="383540" marR="5715" indent="-342900">
              <a:lnSpc>
                <a:spcPct val="100800"/>
              </a:lnSpc>
              <a:spcBef>
                <a:spcPts val="2280"/>
              </a:spcBef>
              <a:buFont typeface="Wingdings"/>
              <a:buChar char=""/>
              <a:tabLst>
                <a:tab pos="383540" algn="l"/>
                <a:tab pos="384175" algn="l"/>
              </a:tabLst>
            </a:pPr>
            <a:endParaRPr sz="2400" dirty="0">
              <a:cs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172884" y="316484"/>
            <a:ext cx="16770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solidFill>
                  <a:srgbClr val="FFFFFF"/>
                </a:solidFill>
              </a:rPr>
              <a:t>ÖĞRENCİ</a:t>
            </a:r>
            <a:r>
              <a:rPr sz="1800" spc="-60" dirty="0">
                <a:solidFill>
                  <a:srgbClr val="FFFFFF"/>
                </a:solidFill>
              </a:rPr>
              <a:t> </a:t>
            </a:r>
            <a:r>
              <a:rPr sz="1800" spc="-5" dirty="0">
                <a:solidFill>
                  <a:srgbClr val="FFFFFF"/>
                </a:solidFill>
              </a:rPr>
              <a:t>PROFİLİ</a:t>
            </a:r>
            <a:endParaRPr sz="1800"/>
          </a:p>
        </p:txBody>
      </p:sp>
      <p:sp>
        <p:nvSpPr>
          <p:cNvPr id="3" name="object 3"/>
          <p:cNvSpPr txBox="1"/>
          <p:nvPr/>
        </p:nvSpPr>
        <p:spPr>
          <a:xfrm>
            <a:off x="304800" y="1828800"/>
            <a:ext cx="5867400" cy="37625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spc="-5" dirty="0">
                <a:latin typeface="Calibri"/>
                <a:cs typeface="Calibri"/>
              </a:rPr>
              <a:t>Modelin</a:t>
            </a:r>
            <a:r>
              <a:rPr sz="2000" b="1" spc="-15" dirty="0">
                <a:latin typeface="Calibri"/>
                <a:cs typeface="Calibri"/>
              </a:rPr>
              <a:t> </a:t>
            </a:r>
            <a:r>
              <a:rPr sz="2000" b="1" spc="-35" dirty="0">
                <a:latin typeface="Calibri"/>
                <a:cs typeface="Calibri"/>
              </a:rPr>
              <a:t>Temel</a:t>
            </a:r>
            <a:r>
              <a:rPr sz="2000" b="1" spc="-20" dirty="0">
                <a:latin typeface="Calibri"/>
                <a:cs typeface="Calibri"/>
              </a:rPr>
              <a:t> Yaklaşımı</a:t>
            </a:r>
            <a:endParaRPr sz="20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2000" dirty="0">
              <a:latin typeface="Calibri"/>
              <a:cs typeface="Calibri"/>
            </a:endParaRPr>
          </a:p>
          <a:p>
            <a:pPr marL="298450" marR="739140" indent="-285750">
              <a:lnSpc>
                <a:spcPct val="105000"/>
              </a:lnSpc>
              <a:spcBef>
                <a:spcPts val="1680"/>
              </a:spcBef>
              <a:buFont typeface="Wingdings"/>
              <a:buChar char=""/>
              <a:tabLst>
                <a:tab pos="298450" algn="l"/>
              </a:tabLst>
            </a:pPr>
            <a:r>
              <a:rPr sz="2000" b="1" spc="-10" dirty="0" err="1">
                <a:latin typeface="Calibri"/>
                <a:cs typeface="Calibri"/>
              </a:rPr>
              <a:t>Ontolojik</a:t>
            </a:r>
            <a:r>
              <a:rPr sz="2000" b="1" spc="-10" dirty="0">
                <a:latin typeface="Calibri"/>
                <a:cs typeface="Calibri"/>
              </a:rPr>
              <a:t> </a:t>
            </a:r>
            <a:r>
              <a:rPr sz="2000" b="1" spc="-5" dirty="0">
                <a:latin typeface="Calibri"/>
                <a:cs typeface="Calibri"/>
              </a:rPr>
              <a:t>Bütünlük:</a:t>
            </a:r>
            <a:r>
              <a:rPr sz="2000" b="1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Beden,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Zihin,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Kalp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ve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dirty="0" err="1">
                <a:latin typeface="Calibri"/>
                <a:cs typeface="Calibri"/>
              </a:rPr>
              <a:t>Ruh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350" dirty="0">
                <a:latin typeface="Calibri"/>
                <a:cs typeface="Calibri"/>
              </a:rPr>
              <a:t> </a:t>
            </a:r>
            <a:r>
              <a:rPr sz="2000" spc="-5" dirty="0" err="1">
                <a:latin typeface="Calibri"/>
                <a:cs typeface="Calibri"/>
              </a:rPr>
              <a:t>Bütünlüğü</a:t>
            </a:r>
            <a:endParaRPr sz="2000" dirty="0">
              <a:latin typeface="Calibri"/>
              <a:cs typeface="Calibri"/>
            </a:endParaRPr>
          </a:p>
          <a:p>
            <a:pPr marL="298450" indent="-285750">
              <a:lnSpc>
                <a:spcPct val="100000"/>
              </a:lnSpc>
              <a:buFont typeface="Wingdings"/>
              <a:buChar char=""/>
              <a:tabLst>
                <a:tab pos="298450" algn="l"/>
              </a:tabLst>
            </a:pPr>
            <a:r>
              <a:rPr sz="2000" b="1" spc="-10" dirty="0">
                <a:latin typeface="Calibri"/>
                <a:cs typeface="Calibri"/>
              </a:rPr>
              <a:t>Epistemolojik</a:t>
            </a:r>
            <a:r>
              <a:rPr sz="2000" b="1" spc="-15" dirty="0">
                <a:latin typeface="Calibri"/>
                <a:cs typeface="Calibri"/>
              </a:rPr>
              <a:t> </a:t>
            </a:r>
            <a:r>
              <a:rPr sz="2000" b="1" spc="-5" dirty="0">
                <a:latin typeface="Calibri"/>
                <a:cs typeface="Calibri"/>
              </a:rPr>
              <a:t>Bütünlük:</a:t>
            </a:r>
            <a:r>
              <a:rPr sz="2000" b="1" spc="-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Bilgi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10" dirty="0" err="1">
                <a:latin typeface="Calibri"/>
                <a:cs typeface="Calibri"/>
              </a:rPr>
              <a:t>ve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 err="1">
                <a:latin typeface="Calibri"/>
                <a:cs typeface="Calibri"/>
              </a:rPr>
              <a:t>Bilgelik</a:t>
            </a:r>
            <a:endParaRPr lang="tr-TR" sz="2000" spc="-5" dirty="0">
              <a:latin typeface="Calibri"/>
              <a:cs typeface="Calibri"/>
            </a:endParaRPr>
          </a:p>
          <a:p>
            <a:pPr marL="298450" indent="-285750">
              <a:lnSpc>
                <a:spcPct val="100000"/>
              </a:lnSpc>
              <a:buFont typeface="Wingdings"/>
              <a:buChar char=""/>
              <a:tabLst>
                <a:tab pos="298450" algn="l"/>
              </a:tabLst>
            </a:pPr>
            <a:endParaRPr lang="tr-TR" sz="2000" b="1" spc="-5" dirty="0">
              <a:cs typeface="Calibri"/>
            </a:endParaRPr>
          </a:p>
          <a:p>
            <a:pPr marL="298450" indent="-285750">
              <a:buFont typeface="Wingdings"/>
              <a:buChar char=""/>
              <a:tabLst>
                <a:tab pos="298450" algn="l"/>
              </a:tabLst>
            </a:pPr>
            <a:r>
              <a:rPr lang="tr-TR" sz="2000" b="1" spc="-5" dirty="0">
                <a:cs typeface="Calibri"/>
              </a:rPr>
              <a:t>Zamansal Bütünlük:</a:t>
            </a:r>
            <a:r>
              <a:rPr lang="tr-TR" sz="2000" b="1" spc="-15" dirty="0">
                <a:cs typeface="Calibri"/>
              </a:rPr>
              <a:t> </a:t>
            </a:r>
            <a:r>
              <a:rPr lang="tr-TR" sz="2000" spc="-5" dirty="0">
                <a:cs typeface="Calibri"/>
              </a:rPr>
              <a:t>Geçmişten Geleceğe</a:t>
            </a:r>
            <a:r>
              <a:rPr lang="tr-TR" sz="2000" spc="5" dirty="0">
                <a:cs typeface="Calibri"/>
              </a:rPr>
              <a:t> </a:t>
            </a:r>
            <a:r>
              <a:rPr lang="tr-TR" sz="2000" spc="-5" dirty="0">
                <a:cs typeface="Calibri"/>
              </a:rPr>
              <a:t>Eğitim</a:t>
            </a:r>
            <a:endParaRPr sz="20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2000" dirty="0">
              <a:latin typeface="Calibri"/>
              <a:cs typeface="Calibri"/>
            </a:endParaRPr>
          </a:p>
          <a:p>
            <a:pPr marL="298450" marR="5080" indent="-285750">
              <a:lnSpc>
                <a:spcPts val="1900"/>
              </a:lnSpc>
              <a:buFont typeface="Wingdings"/>
              <a:buChar char=""/>
              <a:tabLst>
                <a:tab pos="298450" algn="l"/>
              </a:tabLst>
            </a:pPr>
            <a:r>
              <a:rPr sz="2000" b="1" spc="-5" dirty="0">
                <a:latin typeface="Calibri"/>
                <a:cs typeface="Calibri"/>
              </a:rPr>
              <a:t>Aksiyolojik</a:t>
            </a:r>
            <a:r>
              <a:rPr sz="2000" b="1" spc="-10" dirty="0">
                <a:latin typeface="Calibri"/>
                <a:cs typeface="Calibri"/>
              </a:rPr>
              <a:t> </a:t>
            </a:r>
            <a:r>
              <a:rPr sz="2000" b="1" spc="-5" dirty="0">
                <a:latin typeface="Calibri"/>
                <a:cs typeface="Calibri"/>
              </a:rPr>
              <a:t>Olgunluk: </a:t>
            </a:r>
            <a:r>
              <a:rPr sz="2000" spc="-5" dirty="0">
                <a:latin typeface="Calibri"/>
                <a:cs typeface="Calibri"/>
              </a:rPr>
              <a:t>Değerler,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Ahlaki Bilinç</a:t>
            </a:r>
            <a:r>
              <a:rPr sz="2000" dirty="0">
                <a:latin typeface="Calibri"/>
                <a:cs typeface="Calibri"/>
              </a:rPr>
              <a:t> ve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Estetik </a:t>
            </a:r>
            <a:r>
              <a:rPr sz="2000" spc="-350" dirty="0">
                <a:latin typeface="Calibri"/>
                <a:cs typeface="Calibri"/>
              </a:rPr>
              <a:t> </a:t>
            </a:r>
            <a:r>
              <a:rPr sz="2000" spc="-5" dirty="0" err="1">
                <a:latin typeface="Calibri"/>
                <a:cs typeface="Calibri"/>
              </a:rPr>
              <a:t>Bakış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spc="-5" dirty="0" err="1">
                <a:latin typeface="Calibri"/>
                <a:cs typeface="Calibri"/>
              </a:rPr>
              <a:t>Açısı</a:t>
            </a:r>
            <a:endParaRPr lang="tr-TR" sz="2000" spc="-5" dirty="0">
              <a:latin typeface="Calibri"/>
              <a:cs typeface="Calibri"/>
            </a:endParaRPr>
          </a:p>
          <a:p>
            <a:pPr marL="298450" marR="5080" indent="-285750">
              <a:lnSpc>
                <a:spcPts val="1900"/>
              </a:lnSpc>
              <a:buFont typeface="Wingdings"/>
              <a:buChar char=""/>
              <a:tabLst>
                <a:tab pos="298450" algn="l"/>
              </a:tabLst>
            </a:pPr>
            <a:endParaRPr sz="20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2000" b="1" spc="-5" dirty="0" err="1">
                <a:latin typeface="Calibri"/>
                <a:cs typeface="Calibri"/>
              </a:rPr>
              <a:t>Modeli</a:t>
            </a:r>
            <a:r>
              <a:rPr sz="2000" b="1" spc="-10" dirty="0">
                <a:latin typeface="Calibri"/>
                <a:cs typeface="Calibri"/>
              </a:rPr>
              <a:t> </a:t>
            </a:r>
            <a:r>
              <a:rPr sz="2000" b="1" spc="-5" dirty="0" err="1">
                <a:latin typeface="Calibri"/>
                <a:cs typeface="Calibri"/>
              </a:rPr>
              <a:t>Oluşturan</a:t>
            </a:r>
            <a:r>
              <a:rPr sz="2000" b="1" spc="5" dirty="0">
                <a:latin typeface="Calibri"/>
                <a:cs typeface="Calibri"/>
              </a:rPr>
              <a:t> </a:t>
            </a:r>
            <a:r>
              <a:rPr sz="2000" b="1" spc="-5" dirty="0" err="1">
                <a:latin typeface="Calibri"/>
                <a:cs typeface="Calibri"/>
              </a:rPr>
              <a:t>İki</a:t>
            </a:r>
            <a:r>
              <a:rPr sz="2000" b="1" spc="-5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Ana</a:t>
            </a:r>
            <a:r>
              <a:rPr sz="2000" b="1" spc="-5" dirty="0">
                <a:latin typeface="Calibri"/>
                <a:cs typeface="Calibri"/>
              </a:rPr>
              <a:t> </a:t>
            </a:r>
            <a:r>
              <a:rPr sz="2000" b="1" spc="-5" dirty="0" err="1">
                <a:latin typeface="Calibri"/>
                <a:cs typeface="Calibri"/>
              </a:rPr>
              <a:t>Bütünlük</a:t>
            </a:r>
            <a:r>
              <a:rPr sz="2000" b="1" spc="-5" dirty="0">
                <a:latin typeface="Calibri"/>
                <a:cs typeface="Calibri"/>
              </a:rPr>
              <a:t> Alanı: </a:t>
            </a:r>
            <a:r>
              <a:rPr sz="2000" b="1" spc="-5" dirty="0" err="1">
                <a:latin typeface="Calibri"/>
                <a:cs typeface="Calibri"/>
              </a:rPr>
              <a:t>Beden</a:t>
            </a:r>
            <a:r>
              <a:rPr sz="2000" b="1" dirty="0">
                <a:latin typeface="Calibri"/>
                <a:cs typeface="Calibri"/>
              </a:rPr>
              <a:t> </a:t>
            </a:r>
            <a:r>
              <a:rPr sz="2000" b="1" dirty="0" err="1">
                <a:latin typeface="Calibri"/>
                <a:cs typeface="Calibri"/>
              </a:rPr>
              <a:t>ve</a:t>
            </a:r>
            <a:r>
              <a:rPr sz="2000" b="1" spc="-5" dirty="0">
                <a:latin typeface="Calibri"/>
                <a:cs typeface="Calibri"/>
              </a:rPr>
              <a:t> </a:t>
            </a:r>
            <a:r>
              <a:rPr sz="2000" b="1" spc="-5" dirty="0" err="1">
                <a:latin typeface="Calibri"/>
                <a:cs typeface="Calibri"/>
              </a:rPr>
              <a:t>Ruh</a:t>
            </a:r>
            <a:endParaRPr sz="2000" dirty="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305800" y="6499075"/>
            <a:ext cx="186182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spc="-5" dirty="0">
                <a:solidFill>
                  <a:srgbClr val="2DAAE1"/>
                </a:solidFill>
                <a:latin typeface="Calibri"/>
                <a:cs typeface="Calibri"/>
              </a:rPr>
              <a:t>ÖĞRENCİ</a:t>
            </a:r>
            <a:r>
              <a:rPr sz="2000" b="1" spc="-55" dirty="0">
                <a:solidFill>
                  <a:srgbClr val="2DAAE1"/>
                </a:solidFill>
                <a:latin typeface="Calibri"/>
                <a:cs typeface="Calibri"/>
              </a:rPr>
              <a:t> </a:t>
            </a:r>
            <a:r>
              <a:rPr sz="2000" b="1" spc="-5" dirty="0">
                <a:solidFill>
                  <a:srgbClr val="2DAAE1"/>
                </a:solidFill>
                <a:latin typeface="Calibri"/>
                <a:cs typeface="Calibri"/>
              </a:rPr>
              <a:t>PROFİLİ</a:t>
            </a:r>
            <a:endParaRPr sz="2000" dirty="0">
              <a:latin typeface="Calibri"/>
              <a:cs typeface="Calibri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943600" y="316483"/>
            <a:ext cx="6172199" cy="6182591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965700" y="784631"/>
            <a:ext cx="7098461" cy="6073368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138378" y="231140"/>
            <a:ext cx="2831465" cy="565150"/>
          </a:xfrm>
          <a:prstGeom prst="rect">
            <a:avLst/>
          </a:prstGeom>
        </p:spPr>
        <p:txBody>
          <a:bodyPr vert="horz" wrap="square" lIns="0" tIns="28575" rIns="0" bIns="0" rtlCol="0">
            <a:spAutoFit/>
          </a:bodyPr>
          <a:lstStyle/>
          <a:p>
            <a:pPr marL="12700" marR="5080">
              <a:lnSpc>
                <a:spcPts val="2090"/>
              </a:lnSpc>
              <a:spcBef>
                <a:spcPts val="225"/>
              </a:spcBef>
            </a:pPr>
            <a:r>
              <a:rPr sz="1800" spc="-5" dirty="0">
                <a:solidFill>
                  <a:srgbClr val="FFFFFF"/>
                </a:solidFill>
              </a:rPr>
              <a:t>MAARİF MODELİ BİLEŞENLERİ </a:t>
            </a:r>
            <a:r>
              <a:rPr sz="1800" spc="-395" dirty="0">
                <a:solidFill>
                  <a:srgbClr val="FFFFFF"/>
                </a:solidFill>
              </a:rPr>
              <a:t> </a:t>
            </a:r>
            <a:r>
              <a:rPr sz="1800" spc="-5" dirty="0">
                <a:solidFill>
                  <a:srgbClr val="FFFFFF"/>
                </a:solidFill>
              </a:rPr>
              <a:t>BECERİLER ÇERÇEVESİ</a:t>
            </a:r>
            <a:endParaRPr sz="1800"/>
          </a:p>
        </p:txBody>
      </p:sp>
      <p:sp>
        <p:nvSpPr>
          <p:cNvPr id="4" name="object 4"/>
          <p:cNvSpPr txBox="1"/>
          <p:nvPr/>
        </p:nvSpPr>
        <p:spPr>
          <a:xfrm>
            <a:off x="228600" y="1468106"/>
            <a:ext cx="5486400" cy="415241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b="1" spc="-5" dirty="0">
                <a:solidFill>
                  <a:srgbClr val="44546A"/>
                </a:solidFill>
                <a:latin typeface="Calibri"/>
                <a:cs typeface="Calibri"/>
              </a:rPr>
              <a:t>BECERİLER</a:t>
            </a:r>
            <a:r>
              <a:rPr sz="3600" b="1" spc="-20" dirty="0">
                <a:solidFill>
                  <a:srgbClr val="44546A"/>
                </a:solidFill>
                <a:latin typeface="Calibri"/>
                <a:cs typeface="Calibri"/>
              </a:rPr>
              <a:t> </a:t>
            </a:r>
            <a:r>
              <a:rPr sz="3600" b="1" spc="-5" dirty="0">
                <a:solidFill>
                  <a:srgbClr val="44546A"/>
                </a:solidFill>
                <a:latin typeface="Calibri"/>
                <a:cs typeface="Calibri"/>
              </a:rPr>
              <a:t>ÇERÇEVESİ</a:t>
            </a:r>
            <a:endParaRPr sz="3600" dirty="0">
              <a:latin typeface="Calibri"/>
              <a:cs typeface="Calibri"/>
            </a:endParaRPr>
          </a:p>
          <a:p>
            <a:pPr marL="22225" marR="5080">
              <a:spcBef>
                <a:spcPts val="405"/>
              </a:spcBef>
            </a:pPr>
            <a:r>
              <a:rPr b="1" i="1" spc="-5" dirty="0">
                <a:latin typeface="Calibri"/>
                <a:cs typeface="Calibri"/>
              </a:rPr>
              <a:t>Türkiye</a:t>
            </a:r>
            <a:r>
              <a:rPr b="1" i="1" spc="60" dirty="0">
                <a:latin typeface="Calibri"/>
                <a:cs typeface="Calibri"/>
              </a:rPr>
              <a:t> </a:t>
            </a:r>
            <a:r>
              <a:rPr b="1" i="1" spc="-5" dirty="0">
                <a:latin typeface="Calibri"/>
                <a:cs typeface="Calibri"/>
              </a:rPr>
              <a:t>Yüzyılı</a:t>
            </a:r>
            <a:r>
              <a:rPr b="1" i="1" spc="50" dirty="0">
                <a:latin typeface="Calibri"/>
                <a:cs typeface="Calibri"/>
              </a:rPr>
              <a:t> </a:t>
            </a:r>
            <a:r>
              <a:rPr b="1" i="1" spc="-5" dirty="0">
                <a:latin typeface="Calibri"/>
                <a:cs typeface="Calibri"/>
              </a:rPr>
              <a:t>Maarif</a:t>
            </a:r>
            <a:r>
              <a:rPr b="1" i="1" spc="70" dirty="0">
                <a:latin typeface="Calibri"/>
                <a:cs typeface="Calibri"/>
              </a:rPr>
              <a:t> </a:t>
            </a:r>
            <a:r>
              <a:rPr b="1" i="1" dirty="0">
                <a:latin typeface="Calibri"/>
                <a:cs typeface="Calibri"/>
              </a:rPr>
              <a:t>Modeli</a:t>
            </a:r>
            <a:r>
              <a:rPr b="1" i="1" spc="50" dirty="0">
                <a:latin typeface="Calibri"/>
                <a:cs typeface="Calibri"/>
              </a:rPr>
              <a:t> </a:t>
            </a:r>
            <a:r>
              <a:rPr b="1" i="1" spc="-5" dirty="0">
                <a:latin typeface="Calibri"/>
                <a:cs typeface="Calibri"/>
              </a:rPr>
              <a:t>Beceriler </a:t>
            </a:r>
            <a:r>
              <a:rPr b="1" i="1" dirty="0">
                <a:latin typeface="Calibri"/>
                <a:cs typeface="Calibri"/>
              </a:rPr>
              <a:t> </a:t>
            </a:r>
            <a:r>
              <a:rPr b="1" i="1" spc="-5" dirty="0">
                <a:latin typeface="Calibri"/>
                <a:cs typeface="Calibri"/>
              </a:rPr>
              <a:t>Çerçevesi </a:t>
            </a:r>
            <a:r>
              <a:rPr spc="-5" dirty="0">
                <a:latin typeface="Calibri"/>
                <a:cs typeface="Calibri"/>
              </a:rPr>
              <a:t>okul öncesinden </a:t>
            </a:r>
            <a:r>
              <a:rPr spc="-10" dirty="0">
                <a:latin typeface="Calibri"/>
                <a:cs typeface="Calibri"/>
              </a:rPr>
              <a:t>lise </a:t>
            </a:r>
            <a:r>
              <a:rPr spc="-5" dirty="0">
                <a:latin typeface="Calibri"/>
                <a:cs typeface="Calibri"/>
              </a:rPr>
              <a:t>kademesine kadar </a:t>
            </a:r>
            <a:r>
              <a:rPr spc="-35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becerileri</a:t>
            </a:r>
            <a:r>
              <a:rPr spc="-1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tanımlayarak,</a:t>
            </a:r>
            <a:r>
              <a:rPr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her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bir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beceri alanını </a:t>
            </a:r>
            <a:r>
              <a:rPr dirty="0">
                <a:latin typeface="Calibri"/>
                <a:cs typeface="Calibri"/>
              </a:rPr>
              <a:t> </a:t>
            </a:r>
            <a:r>
              <a:rPr spc="-5" dirty="0" err="1">
                <a:latin typeface="Calibri"/>
                <a:cs typeface="Calibri"/>
              </a:rPr>
              <a:t>birbiriyle</a:t>
            </a:r>
            <a:r>
              <a:rPr dirty="0">
                <a:latin typeface="Calibri"/>
                <a:cs typeface="Calibri"/>
              </a:rPr>
              <a:t> </a:t>
            </a:r>
            <a:r>
              <a:rPr spc="-5" dirty="0" err="1">
                <a:latin typeface="Calibri"/>
                <a:cs typeface="Calibri"/>
              </a:rPr>
              <a:t>ilişkilendir</a:t>
            </a:r>
            <a:r>
              <a:rPr lang="tr-TR" spc="-5" dirty="0">
                <a:latin typeface="Calibri"/>
                <a:cs typeface="Calibri"/>
              </a:rPr>
              <a:t>ip</a:t>
            </a:r>
            <a:r>
              <a:rPr spc="-1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nasıl işe</a:t>
            </a:r>
            <a:r>
              <a:rPr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koşulacağını ele </a:t>
            </a:r>
            <a:r>
              <a:rPr spc="-34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almıştır.</a:t>
            </a:r>
            <a:endParaRPr dirty="0">
              <a:latin typeface="Calibri"/>
              <a:cs typeface="Calibri"/>
            </a:endParaRPr>
          </a:p>
          <a:p>
            <a:pPr marL="307975" marR="591185" indent="-285750">
              <a:spcBef>
                <a:spcPts val="1295"/>
              </a:spcBef>
              <a:buFont typeface="Arial MT"/>
              <a:buChar char="•"/>
              <a:tabLst>
                <a:tab pos="307975" algn="l"/>
                <a:tab pos="308610" algn="l"/>
              </a:tabLst>
            </a:pPr>
            <a:r>
              <a:rPr spc="-5" dirty="0">
                <a:latin typeface="Calibri"/>
                <a:cs typeface="Calibri"/>
              </a:rPr>
              <a:t>Kavramsal</a:t>
            </a:r>
            <a:r>
              <a:rPr spc="-1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Beceriler</a:t>
            </a:r>
            <a:r>
              <a:rPr dirty="0">
                <a:latin typeface="Calibri"/>
                <a:cs typeface="Calibri"/>
              </a:rPr>
              <a:t> ve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Alan Becerileri </a:t>
            </a:r>
            <a:r>
              <a:rPr spc="-35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Öğrenme</a:t>
            </a:r>
            <a:r>
              <a:rPr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Çıktılarında </a:t>
            </a:r>
            <a:r>
              <a:rPr spc="-10" dirty="0">
                <a:latin typeface="Calibri"/>
                <a:cs typeface="Calibri"/>
              </a:rPr>
              <a:t>kullanılmaktadır.</a:t>
            </a:r>
            <a:endParaRPr dirty="0">
              <a:latin typeface="Calibri"/>
              <a:cs typeface="Calibri"/>
            </a:endParaRPr>
          </a:p>
          <a:p>
            <a:pPr marL="307975" marR="244475" indent="-285750">
              <a:spcBef>
                <a:spcPts val="1210"/>
              </a:spcBef>
              <a:buFont typeface="Arial MT"/>
              <a:buChar char="•"/>
              <a:tabLst>
                <a:tab pos="307975" algn="l"/>
                <a:tab pos="308610" algn="l"/>
              </a:tabLst>
            </a:pPr>
            <a:r>
              <a:rPr spc="-5" dirty="0">
                <a:latin typeface="Calibri"/>
                <a:cs typeface="Calibri"/>
              </a:rPr>
              <a:t>Sosyal Duygusal Öğrenme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Becerileri </a:t>
            </a:r>
            <a:r>
              <a:rPr dirty="0">
                <a:latin typeface="Calibri"/>
                <a:cs typeface="Calibri"/>
              </a:rPr>
              <a:t>ve 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5" dirty="0" err="1">
                <a:latin typeface="Calibri"/>
                <a:cs typeface="Calibri"/>
              </a:rPr>
              <a:t>Okuryazarlık</a:t>
            </a:r>
            <a:r>
              <a:rPr spc="-5" dirty="0">
                <a:latin typeface="Calibri"/>
                <a:cs typeface="Calibri"/>
              </a:rPr>
              <a:t> </a:t>
            </a:r>
            <a:r>
              <a:rPr spc="-5" dirty="0" err="1">
                <a:latin typeface="Calibri"/>
                <a:cs typeface="Calibri"/>
              </a:rPr>
              <a:t>Becerileri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5" dirty="0" err="1">
                <a:latin typeface="Calibri"/>
                <a:cs typeface="Calibri"/>
              </a:rPr>
              <a:t>programlar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arası </a:t>
            </a:r>
            <a:r>
              <a:rPr spc="-34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bileşenler olarak kullanılmaktadır.</a:t>
            </a:r>
            <a:endParaRPr dirty="0">
              <a:latin typeface="Calibri"/>
              <a:cs typeface="Calibri"/>
            </a:endParaRPr>
          </a:p>
          <a:p>
            <a:pPr marL="307975" marR="686435" indent="-285750">
              <a:spcBef>
                <a:spcPts val="1300"/>
              </a:spcBef>
              <a:buFont typeface="Arial MT"/>
              <a:buChar char="•"/>
              <a:tabLst>
                <a:tab pos="307975" algn="l"/>
                <a:tab pos="308610" algn="l"/>
              </a:tabLst>
            </a:pPr>
            <a:r>
              <a:rPr spc="-5" dirty="0" err="1">
                <a:latin typeface="Calibri"/>
                <a:cs typeface="Calibri"/>
              </a:rPr>
              <a:t>Eğilimler</a:t>
            </a:r>
            <a:r>
              <a:rPr lang="tr-TR" spc="-5" dirty="0">
                <a:latin typeface="Calibri"/>
                <a:cs typeface="Calibri"/>
              </a:rPr>
              <a:t>,</a:t>
            </a:r>
            <a:r>
              <a:rPr spc="-5" dirty="0">
                <a:latin typeface="Calibri"/>
                <a:cs typeface="Calibri"/>
              </a:rPr>
              <a:t> yaşantılarda tüm becerilerin </a:t>
            </a:r>
            <a:r>
              <a:rPr spc="-35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tetikleyicisi</a:t>
            </a:r>
            <a:r>
              <a:rPr spc="-1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olarak</a:t>
            </a:r>
            <a:r>
              <a:rPr spc="-1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kullanılmaktadır.</a:t>
            </a:r>
            <a:endParaRPr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138378" y="231140"/>
            <a:ext cx="2831465" cy="565150"/>
          </a:xfrm>
          <a:prstGeom prst="rect">
            <a:avLst/>
          </a:prstGeom>
        </p:spPr>
        <p:txBody>
          <a:bodyPr vert="horz" wrap="square" lIns="0" tIns="28575" rIns="0" bIns="0" rtlCol="0">
            <a:spAutoFit/>
          </a:bodyPr>
          <a:lstStyle/>
          <a:p>
            <a:pPr marL="12700" marR="5080">
              <a:lnSpc>
                <a:spcPts val="2090"/>
              </a:lnSpc>
              <a:spcBef>
                <a:spcPts val="225"/>
              </a:spcBef>
            </a:pPr>
            <a:r>
              <a:rPr sz="1800" spc="-5" dirty="0">
                <a:solidFill>
                  <a:srgbClr val="FFFFFF"/>
                </a:solidFill>
              </a:rPr>
              <a:t>MAARİF MODELİ BİLEŞENLERİ </a:t>
            </a:r>
            <a:r>
              <a:rPr sz="1800" spc="-395" dirty="0">
                <a:solidFill>
                  <a:srgbClr val="FFFFFF"/>
                </a:solidFill>
              </a:rPr>
              <a:t> </a:t>
            </a:r>
            <a:r>
              <a:rPr sz="1800" spc="-5" dirty="0">
                <a:solidFill>
                  <a:srgbClr val="FFFFFF"/>
                </a:solidFill>
              </a:rPr>
              <a:t>BECERİLER ÇERÇEVESİ</a:t>
            </a:r>
            <a:endParaRPr sz="180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53006" y="3048000"/>
            <a:ext cx="9025953" cy="2754464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722483" y="884429"/>
            <a:ext cx="10287000" cy="1627369"/>
          </a:xfrm>
          <a:prstGeom prst="rect">
            <a:avLst/>
          </a:prstGeom>
        </p:spPr>
        <p:txBody>
          <a:bodyPr vert="horz" wrap="square" lIns="0" tIns="260350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2050"/>
              </a:spcBef>
            </a:pPr>
            <a:r>
              <a:rPr sz="3200" b="1" spc="-5" dirty="0">
                <a:solidFill>
                  <a:srgbClr val="44546A"/>
                </a:solidFill>
                <a:latin typeface="Calibri"/>
                <a:cs typeface="Calibri"/>
              </a:rPr>
              <a:t>KAVRAMSAL</a:t>
            </a:r>
            <a:r>
              <a:rPr sz="3200" b="1" spc="-30" dirty="0">
                <a:solidFill>
                  <a:srgbClr val="44546A"/>
                </a:solidFill>
                <a:latin typeface="Calibri"/>
                <a:cs typeface="Calibri"/>
              </a:rPr>
              <a:t> </a:t>
            </a:r>
            <a:r>
              <a:rPr sz="3200" b="1" dirty="0">
                <a:solidFill>
                  <a:srgbClr val="44546A"/>
                </a:solidFill>
                <a:latin typeface="Calibri"/>
                <a:cs typeface="Calibri"/>
              </a:rPr>
              <a:t>BECERİLER</a:t>
            </a:r>
            <a:endParaRPr sz="3200" dirty="0">
              <a:latin typeface="Calibri"/>
              <a:cs typeface="Calibri"/>
            </a:endParaRPr>
          </a:p>
          <a:p>
            <a:pPr marL="22225" marR="5080" algn="just">
              <a:lnSpc>
                <a:spcPts val="1900"/>
              </a:lnSpc>
              <a:spcBef>
                <a:spcPts val="1055"/>
              </a:spcBef>
            </a:pPr>
            <a:r>
              <a:rPr sz="1600" spc="-5" dirty="0">
                <a:latin typeface="+mj-lt"/>
                <a:cs typeface="Arial MT"/>
              </a:rPr>
              <a:t>Kavramsal beceriler; </a:t>
            </a:r>
            <a:r>
              <a:rPr sz="1600" spc="-105" dirty="0">
                <a:latin typeface="+mj-lt"/>
                <a:cs typeface="Arial MT"/>
              </a:rPr>
              <a:t>karmaşık </a:t>
            </a:r>
            <a:r>
              <a:rPr sz="1600" spc="-5" dirty="0">
                <a:latin typeface="+mj-lt"/>
                <a:cs typeface="Arial MT"/>
              </a:rPr>
              <a:t>bir süreç gerektirmeden </a:t>
            </a:r>
            <a:r>
              <a:rPr sz="1600" spc="-10" dirty="0">
                <a:latin typeface="+mj-lt"/>
                <a:cs typeface="Arial MT"/>
              </a:rPr>
              <a:t>edinilen </a:t>
            </a:r>
            <a:r>
              <a:rPr sz="1600" dirty="0">
                <a:latin typeface="+mj-lt"/>
                <a:cs typeface="Arial MT"/>
              </a:rPr>
              <a:t>ve </a:t>
            </a:r>
            <a:r>
              <a:rPr sz="1600" spc="-10" dirty="0">
                <a:latin typeface="+mj-lt"/>
                <a:cs typeface="Arial MT"/>
              </a:rPr>
              <a:t>gözlenebilen </a:t>
            </a:r>
            <a:r>
              <a:rPr sz="1600" spc="-5" dirty="0" err="1">
                <a:latin typeface="+mj-lt"/>
                <a:cs typeface="Arial MT"/>
              </a:rPr>
              <a:t>temel</a:t>
            </a:r>
            <a:r>
              <a:rPr sz="1600" spc="-5" dirty="0">
                <a:latin typeface="+mj-lt"/>
                <a:cs typeface="Arial MT"/>
              </a:rPr>
              <a:t> </a:t>
            </a:r>
            <a:r>
              <a:rPr sz="1600" spc="-5" dirty="0" err="1">
                <a:latin typeface="+mj-lt"/>
                <a:cs typeface="Arial MT"/>
              </a:rPr>
              <a:t>beceriler</a:t>
            </a:r>
            <a:r>
              <a:rPr lang="tr-TR" sz="1600" spc="-5" dirty="0">
                <a:latin typeface="+mj-lt"/>
                <a:cs typeface="Arial MT"/>
              </a:rPr>
              <a:t>, </a:t>
            </a:r>
            <a:r>
              <a:rPr sz="1600" spc="-5" dirty="0" err="1">
                <a:latin typeface="+mj-lt"/>
                <a:cs typeface="Arial MT"/>
              </a:rPr>
              <a:t>soyut</a:t>
            </a:r>
            <a:r>
              <a:rPr sz="1600" spc="-5" dirty="0">
                <a:latin typeface="+mj-lt"/>
                <a:cs typeface="Arial MT"/>
              </a:rPr>
              <a:t> fikirleri </a:t>
            </a:r>
            <a:r>
              <a:rPr sz="1600" dirty="0">
                <a:latin typeface="+mj-lt"/>
                <a:cs typeface="Arial MT"/>
              </a:rPr>
              <a:t>ve </a:t>
            </a:r>
            <a:r>
              <a:rPr sz="1600" spc="5" dirty="0">
                <a:latin typeface="+mj-lt"/>
                <a:cs typeface="Arial MT"/>
              </a:rPr>
              <a:t> </a:t>
            </a:r>
            <a:r>
              <a:rPr sz="1600" spc="-105" dirty="0">
                <a:latin typeface="+mj-lt"/>
                <a:cs typeface="Arial MT"/>
              </a:rPr>
              <a:t>karmaşık </a:t>
            </a:r>
            <a:r>
              <a:rPr sz="1600" spc="-5" dirty="0">
                <a:latin typeface="+mj-lt"/>
                <a:cs typeface="Arial MT"/>
              </a:rPr>
              <a:t>süreçleri eyleme </a:t>
            </a:r>
            <a:r>
              <a:rPr sz="1600" spc="-65" dirty="0">
                <a:latin typeface="+mj-lt"/>
                <a:cs typeface="Arial MT"/>
              </a:rPr>
              <a:t>dönüştürürken </a:t>
            </a:r>
            <a:r>
              <a:rPr sz="1600" spc="-5" dirty="0">
                <a:latin typeface="+mj-lt"/>
                <a:cs typeface="Arial MT"/>
              </a:rPr>
              <a:t>zihinsel faaliyetlerin bir </a:t>
            </a:r>
            <a:r>
              <a:rPr sz="1600" spc="-5" dirty="0" err="1">
                <a:latin typeface="+mj-lt"/>
                <a:cs typeface="Arial MT"/>
              </a:rPr>
              <a:t>ürünü</a:t>
            </a:r>
            <a:r>
              <a:rPr sz="1600" spc="-5" dirty="0">
                <a:latin typeface="+mj-lt"/>
                <a:cs typeface="Arial MT"/>
              </a:rPr>
              <a:t> </a:t>
            </a:r>
            <a:r>
              <a:rPr sz="1600" spc="-5" dirty="0" err="1">
                <a:latin typeface="+mj-lt"/>
                <a:cs typeface="Arial MT"/>
              </a:rPr>
              <a:t>olarak</a:t>
            </a:r>
            <a:r>
              <a:rPr lang="tr-TR" sz="1600" spc="-5" dirty="0">
                <a:latin typeface="+mj-lt"/>
                <a:cs typeface="Arial MT"/>
              </a:rPr>
              <a:t> ortaya çıkan </a:t>
            </a:r>
            <a:r>
              <a:rPr sz="1600" spc="-85" dirty="0" err="1">
                <a:latin typeface="+mj-lt"/>
                <a:cs typeface="Arial MT"/>
              </a:rPr>
              <a:t>bütünleşik</a:t>
            </a:r>
            <a:r>
              <a:rPr sz="1600" spc="-85" dirty="0">
                <a:latin typeface="+mj-lt"/>
                <a:cs typeface="Arial MT"/>
              </a:rPr>
              <a:t> </a:t>
            </a:r>
            <a:r>
              <a:rPr lang="tr-TR" sz="1600" spc="-85" dirty="0">
                <a:latin typeface="+mj-lt"/>
                <a:cs typeface="Arial MT"/>
              </a:rPr>
              <a:t>beceriler </a:t>
            </a:r>
            <a:r>
              <a:rPr sz="1600" dirty="0" err="1">
                <a:latin typeface="+mj-lt"/>
                <a:cs typeface="Arial MT"/>
              </a:rPr>
              <a:t>ve</a:t>
            </a:r>
            <a:r>
              <a:rPr sz="1600" dirty="0">
                <a:latin typeface="+mj-lt"/>
                <a:cs typeface="Arial MT"/>
              </a:rPr>
              <a:t> </a:t>
            </a:r>
            <a:r>
              <a:rPr lang="tr-TR" sz="1600" dirty="0">
                <a:latin typeface="+mj-lt"/>
                <a:cs typeface="Arial MT"/>
              </a:rPr>
              <a:t>en az iki bütünleşik beceriden oluşan </a:t>
            </a:r>
            <a:r>
              <a:rPr sz="1600" spc="-5" dirty="0" err="1">
                <a:latin typeface="+mj-lt"/>
                <a:cs typeface="Arial MT"/>
              </a:rPr>
              <a:t>üst</a:t>
            </a:r>
            <a:r>
              <a:rPr sz="1600" spc="-5" dirty="0">
                <a:latin typeface="+mj-lt"/>
                <a:cs typeface="Arial MT"/>
              </a:rPr>
              <a:t> düzey </a:t>
            </a:r>
            <a:r>
              <a:rPr sz="1600" dirty="0">
                <a:latin typeface="+mj-lt"/>
                <a:cs typeface="Arial MT"/>
              </a:rPr>
              <a:t> </a:t>
            </a:r>
            <a:r>
              <a:rPr sz="1600" spc="-120" dirty="0">
                <a:latin typeface="+mj-lt"/>
                <a:cs typeface="Arial MT"/>
              </a:rPr>
              <a:t>düşünme</a:t>
            </a:r>
            <a:r>
              <a:rPr sz="1600" spc="-5" dirty="0">
                <a:latin typeface="+mj-lt"/>
                <a:cs typeface="Arial MT"/>
              </a:rPr>
              <a:t> becerilerini</a:t>
            </a:r>
            <a:r>
              <a:rPr sz="1600" dirty="0">
                <a:latin typeface="+mj-lt"/>
                <a:cs typeface="Arial MT"/>
              </a:rPr>
              <a:t> </a:t>
            </a:r>
            <a:r>
              <a:rPr sz="1600" spc="-5" dirty="0">
                <a:latin typeface="+mj-lt"/>
                <a:cs typeface="Arial MT"/>
              </a:rPr>
              <a:t>ifade</a:t>
            </a:r>
            <a:r>
              <a:rPr sz="1600" dirty="0">
                <a:latin typeface="+mj-lt"/>
                <a:cs typeface="Arial MT"/>
              </a:rPr>
              <a:t> </a:t>
            </a:r>
            <a:r>
              <a:rPr sz="1600" spc="-5" dirty="0">
                <a:latin typeface="+mj-lt"/>
                <a:cs typeface="Arial MT"/>
              </a:rPr>
              <a:t>eder.</a:t>
            </a:r>
            <a:endParaRPr sz="1600" dirty="0">
              <a:latin typeface="+mj-lt"/>
              <a:cs typeface="Arial MT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138378" y="231140"/>
            <a:ext cx="2831465" cy="565150"/>
          </a:xfrm>
          <a:prstGeom prst="rect">
            <a:avLst/>
          </a:prstGeom>
        </p:spPr>
        <p:txBody>
          <a:bodyPr vert="horz" wrap="square" lIns="0" tIns="28575" rIns="0" bIns="0" rtlCol="0">
            <a:spAutoFit/>
          </a:bodyPr>
          <a:lstStyle/>
          <a:p>
            <a:pPr marL="12700" marR="5080">
              <a:lnSpc>
                <a:spcPts val="2090"/>
              </a:lnSpc>
              <a:spcBef>
                <a:spcPts val="225"/>
              </a:spcBef>
            </a:pPr>
            <a:r>
              <a:rPr sz="1800" spc="-5" dirty="0">
                <a:solidFill>
                  <a:srgbClr val="FFFFFF"/>
                </a:solidFill>
              </a:rPr>
              <a:t>MAARİF MODELİ BİLEŞENLERİ </a:t>
            </a:r>
            <a:r>
              <a:rPr sz="1800" spc="-395" dirty="0">
                <a:solidFill>
                  <a:srgbClr val="FFFFFF"/>
                </a:solidFill>
              </a:rPr>
              <a:t> </a:t>
            </a:r>
            <a:r>
              <a:rPr sz="1800" spc="-5" dirty="0">
                <a:solidFill>
                  <a:srgbClr val="FFFFFF"/>
                </a:solidFill>
              </a:rPr>
              <a:t>BECERİLER ÇERÇEVESİ</a:t>
            </a:r>
            <a:endParaRPr sz="1800"/>
          </a:p>
        </p:txBody>
      </p:sp>
      <p:sp>
        <p:nvSpPr>
          <p:cNvPr id="6" name="TextBox 9">
            <a:extLst>
              <a:ext uri="{FF2B5EF4-FFF2-40B4-BE49-F238E27FC236}">
                <a16:creationId xmlns:a16="http://schemas.microsoft.com/office/drawing/2014/main" id="{0E33258D-53A9-6C95-3C78-820874CA1450}"/>
              </a:ext>
            </a:extLst>
          </p:cNvPr>
          <p:cNvSpPr txBox="1"/>
          <p:nvPr/>
        </p:nvSpPr>
        <p:spPr>
          <a:xfrm>
            <a:off x="457200" y="1371600"/>
            <a:ext cx="10849775" cy="18505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004" spc="18" dirty="0">
                <a:solidFill>
                  <a:srgbClr val="2DAAE1"/>
                </a:solidFill>
                <a:ea typeface="Open Sans"/>
                <a:cs typeface="Open Sans"/>
                <a:sym typeface="Open Sans"/>
              </a:rPr>
              <a:t>TEMEL BECERİLER (KB1)</a:t>
            </a:r>
          </a:p>
          <a:p>
            <a:pPr algn="just">
              <a:lnSpc>
                <a:spcPct val="150000"/>
              </a:lnSpc>
            </a:pPr>
            <a:r>
              <a:rPr lang="en-US" sz="2004" spc="-4" dirty="0" err="1">
                <a:solidFill>
                  <a:srgbClr val="000000"/>
                </a:solidFill>
                <a:ea typeface="IBM Plex Sans Condensed"/>
                <a:cs typeface="IBM Plex Sans Condensed"/>
                <a:sym typeface="IBM Plex Sans Condensed"/>
              </a:rPr>
              <a:t>Karmaşık</a:t>
            </a:r>
            <a:r>
              <a:rPr lang="en-US" sz="2004" spc="-4" dirty="0">
                <a:solidFill>
                  <a:srgbClr val="FFFFFF"/>
                </a:solidFill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2004" spc="-4" dirty="0" err="1">
                <a:solidFill>
                  <a:srgbClr val="000000"/>
                </a:solidFill>
                <a:ea typeface="IBM Plex Sans Condensed"/>
                <a:cs typeface="IBM Plex Sans Condensed"/>
                <a:sym typeface="IBM Plex Sans Condensed"/>
              </a:rPr>
              <a:t>bir</a:t>
            </a:r>
            <a:r>
              <a:rPr lang="en-US" sz="2004" spc="-4" dirty="0">
                <a:solidFill>
                  <a:srgbClr val="FFFFFF"/>
                </a:solidFill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2004" spc="-4" dirty="0" err="1">
                <a:solidFill>
                  <a:srgbClr val="000000"/>
                </a:solidFill>
                <a:ea typeface="IBM Plex Sans Condensed"/>
                <a:cs typeface="IBM Plex Sans Condensed"/>
                <a:sym typeface="IBM Plex Sans Condensed"/>
              </a:rPr>
              <a:t>süreç</a:t>
            </a:r>
            <a:r>
              <a:rPr lang="en-US" sz="2004" spc="-4" dirty="0">
                <a:solidFill>
                  <a:srgbClr val="FFFFFF"/>
                </a:solidFill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2004" spc="-4" dirty="0" err="1">
                <a:solidFill>
                  <a:srgbClr val="000000"/>
                </a:solidFill>
                <a:ea typeface="IBM Plex Sans Condensed"/>
                <a:cs typeface="IBM Plex Sans Condensed"/>
                <a:sym typeface="IBM Plex Sans Condensed"/>
              </a:rPr>
              <a:t>gerektirmeden</a:t>
            </a:r>
            <a:r>
              <a:rPr lang="en-US" sz="2004" spc="-4" dirty="0">
                <a:solidFill>
                  <a:srgbClr val="FFFFFF"/>
                </a:solidFill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2004" spc="-4" dirty="0" err="1">
                <a:solidFill>
                  <a:srgbClr val="000000"/>
                </a:solidFill>
                <a:ea typeface="IBM Plex Sans Condensed"/>
                <a:cs typeface="IBM Plex Sans Condensed"/>
                <a:sym typeface="IBM Plex Sans Condensed"/>
              </a:rPr>
              <a:t>edinilen</a:t>
            </a:r>
            <a:r>
              <a:rPr lang="en-US" sz="2004" spc="-4" dirty="0">
                <a:solidFill>
                  <a:srgbClr val="000000"/>
                </a:solidFill>
                <a:ea typeface="IBM Plex Sans Condensed"/>
                <a:cs typeface="IBM Plex Sans Condensed"/>
                <a:sym typeface="IBM Plex Sans Condensed"/>
              </a:rPr>
              <a:t>,</a:t>
            </a:r>
            <a:r>
              <a:rPr lang="en-US" sz="2004" spc="-4" dirty="0">
                <a:solidFill>
                  <a:srgbClr val="FFFFFF"/>
                </a:solidFill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2004" spc="-4" dirty="0" err="1">
                <a:solidFill>
                  <a:srgbClr val="000000"/>
                </a:solidFill>
                <a:ea typeface="IBM Plex Sans Condensed"/>
                <a:cs typeface="IBM Plex Sans Condensed"/>
                <a:sym typeface="IBM Plex Sans Condensed"/>
              </a:rPr>
              <a:t>gözlenebilen</a:t>
            </a:r>
            <a:r>
              <a:rPr lang="en-US" sz="2004" spc="-4" dirty="0">
                <a:solidFill>
                  <a:srgbClr val="FFFFFF"/>
                </a:solidFill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2004" spc="-4" dirty="0" err="1">
                <a:solidFill>
                  <a:srgbClr val="000000"/>
                </a:solidFill>
                <a:ea typeface="IBM Plex Sans Condensed"/>
                <a:cs typeface="IBM Plex Sans Condensed"/>
                <a:sym typeface="IBM Plex Sans Condensed"/>
              </a:rPr>
              <a:t>eylemleri</a:t>
            </a:r>
            <a:r>
              <a:rPr lang="en-US" sz="2004" spc="-4" dirty="0">
                <a:solidFill>
                  <a:srgbClr val="FFFFFF"/>
                </a:solidFill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2004" spc="-4" dirty="0" err="1">
                <a:solidFill>
                  <a:srgbClr val="000000"/>
                </a:solidFill>
                <a:ea typeface="IBM Plex Sans Condensed"/>
                <a:cs typeface="IBM Plex Sans Condensed"/>
                <a:sym typeface="IBM Plex Sans Condensed"/>
              </a:rPr>
              <a:t>ifade</a:t>
            </a:r>
            <a:r>
              <a:rPr lang="en-US" sz="2004" spc="-4" dirty="0">
                <a:solidFill>
                  <a:srgbClr val="FFFFFF"/>
                </a:solidFill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2004" spc="-4" dirty="0" err="1">
                <a:solidFill>
                  <a:srgbClr val="000000"/>
                </a:solidFill>
                <a:ea typeface="IBM Plex Sans Condensed"/>
                <a:cs typeface="IBM Plex Sans Condensed"/>
                <a:sym typeface="IBM Plex Sans Condensed"/>
              </a:rPr>
              <a:t>eder</a:t>
            </a:r>
            <a:r>
              <a:rPr lang="en-US" sz="2004" spc="-4" dirty="0">
                <a:solidFill>
                  <a:srgbClr val="000000"/>
                </a:solidFill>
                <a:ea typeface="IBM Plex Sans Condensed"/>
                <a:cs typeface="IBM Plex Sans Condensed"/>
                <a:sym typeface="IBM Plex Sans Condensed"/>
              </a:rPr>
              <a:t>.</a:t>
            </a:r>
            <a:r>
              <a:rPr lang="en-US" sz="2004" spc="-4" dirty="0">
                <a:solidFill>
                  <a:srgbClr val="FFFFFF"/>
                </a:solidFill>
                <a:ea typeface="IBM Plex Sans Condensed"/>
                <a:cs typeface="IBM Plex Sans Condensed"/>
                <a:sym typeface="IBM Plex Sans Condensed"/>
              </a:rPr>
              <a:t> </a:t>
            </a:r>
            <a:endParaRPr lang="tr-TR" sz="2004" spc="-4" dirty="0" smtClean="0">
              <a:solidFill>
                <a:srgbClr val="FFFFFF"/>
              </a:solidFill>
              <a:ea typeface="IBM Plex Sans Condensed"/>
              <a:cs typeface="IBM Plex Sans Condensed"/>
              <a:sym typeface="IBM Plex Sans Condensed"/>
            </a:endParaRPr>
          </a:p>
          <a:p>
            <a:pPr algn="just">
              <a:lnSpc>
                <a:spcPct val="150000"/>
              </a:lnSpc>
            </a:pPr>
            <a:r>
              <a:rPr lang="en-US" sz="2004" spc="-4" dirty="0" err="1" smtClean="0">
                <a:solidFill>
                  <a:srgbClr val="000000"/>
                </a:solidFill>
                <a:ea typeface="IBM Plex Sans Condensed"/>
                <a:cs typeface="IBM Plex Sans Condensed"/>
                <a:sym typeface="IBM Plex Sans Condensed"/>
              </a:rPr>
              <a:t>Saymak</a:t>
            </a:r>
            <a:r>
              <a:rPr lang="en-US" sz="2004" spc="-4" dirty="0">
                <a:solidFill>
                  <a:srgbClr val="000000"/>
                </a:solidFill>
                <a:ea typeface="IBM Plex Sans Condensed"/>
                <a:cs typeface="IBM Plex Sans Condensed"/>
                <a:sym typeface="IBM Plex Sans Condensed"/>
              </a:rPr>
              <a:t>,</a:t>
            </a:r>
            <a:r>
              <a:rPr lang="en-US" sz="2004" spc="-4" dirty="0">
                <a:solidFill>
                  <a:srgbClr val="FFFFFF"/>
                </a:solidFill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2004" spc="-4" dirty="0" err="1">
                <a:solidFill>
                  <a:srgbClr val="000000"/>
                </a:solidFill>
                <a:ea typeface="IBM Plex Sans Condensed"/>
                <a:cs typeface="IBM Plex Sans Condensed"/>
                <a:sym typeface="IBM Plex Sans Condensed"/>
              </a:rPr>
              <a:t>okumak</a:t>
            </a:r>
            <a:r>
              <a:rPr lang="en-US" sz="2004" spc="-4" dirty="0">
                <a:solidFill>
                  <a:srgbClr val="000000"/>
                </a:solidFill>
                <a:ea typeface="IBM Plex Sans Condensed"/>
                <a:cs typeface="IBM Plex Sans Condensed"/>
                <a:sym typeface="IBM Plex Sans Condensed"/>
              </a:rPr>
              <a:t>, </a:t>
            </a:r>
            <a:r>
              <a:rPr lang="en-US" sz="2004" spc="-4" dirty="0" err="1">
                <a:solidFill>
                  <a:srgbClr val="000000"/>
                </a:solidFill>
                <a:ea typeface="IBM Plex Sans Condensed"/>
                <a:cs typeface="IBM Plex Sans Condensed"/>
                <a:sym typeface="IBM Plex Sans Condensed"/>
              </a:rPr>
              <a:t>yazmak</a:t>
            </a:r>
            <a:r>
              <a:rPr lang="en-US" sz="2004" spc="-4" dirty="0">
                <a:solidFill>
                  <a:srgbClr val="000000"/>
                </a:solidFill>
                <a:ea typeface="IBM Plex Sans Condensed"/>
                <a:cs typeface="IBM Plex Sans Condensed"/>
                <a:sym typeface="IBM Plex Sans Condensed"/>
              </a:rPr>
              <a:t>,</a:t>
            </a:r>
            <a:r>
              <a:rPr lang="en-US" sz="2004" spc="-4" dirty="0">
                <a:solidFill>
                  <a:srgbClr val="FFFFFF"/>
                </a:solidFill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2004" spc="-4" dirty="0" err="1">
                <a:solidFill>
                  <a:srgbClr val="000000"/>
                </a:solidFill>
                <a:ea typeface="IBM Plex Sans Condensed"/>
                <a:cs typeface="IBM Plex Sans Condensed"/>
                <a:sym typeface="IBM Plex Sans Condensed"/>
              </a:rPr>
              <a:t>çizmek</a:t>
            </a:r>
            <a:r>
              <a:rPr lang="en-US" sz="2004" spc="-4" dirty="0">
                <a:solidFill>
                  <a:srgbClr val="000000"/>
                </a:solidFill>
                <a:ea typeface="IBM Plex Sans Condensed"/>
                <a:cs typeface="IBM Plex Sans Condensed"/>
                <a:sym typeface="IBM Plex Sans Condensed"/>
              </a:rPr>
              <a:t>,</a:t>
            </a:r>
            <a:r>
              <a:rPr lang="en-US" sz="2004" spc="-4" dirty="0">
                <a:solidFill>
                  <a:srgbClr val="FFFFFF"/>
                </a:solidFill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2004" spc="-4" dirty="0" err="1">
                <a:solidFill>
                  <a:srgbClr val="000000"/>
                </a:solidFill>
                <a:ea typeface="IBM Plex Sans Condensed"/>
                <a:cs typeface="IBM Plex Sans Condensed"/>
                <a:sym typeface="IBM Plex Sans Condensed"/>
              </a:rPr>
              <a:t>bulmak</a:t>
            </a:r>
            <a:r>
              <a:rPr lang="en-US" sz="2004" spc="-4" dirty="0">
                <a:solidFill>
                  <a:srgbClr val="000000"/>
                </a:solidFill>
                <a:ea typeface="IBM Plex Sans Condensed"/>
                <a:cs typeface="IBM Plex Sans Condensed"/>
                <a:sym typeface="IBM Plex Sans Condensed"/>
              </a:rPr>
              <a:t>,</a:t>
            </a:r>
            <a:r>
              <a:rPr lang="en-US" sz="2004" spc="-4" dirty="0">
                <a:solidFill>
                  <a:srgbClr val="FFFFFF"/>
                </a:solidFill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2004" spc="-4" dirty="0" err="1">
                <a:solidFill>
                  <a:srgbClr val="000000"/>
                </a:solidFill>
                <a:ea typeface="IBM Plex Sans Condensed"/>
                <a:cs typeface="IBM Plex Sans Condensed"/>
                <a:sym typeface="IBM Plex Sans Condensed"/>
              </a:rPr>
              <a:t>seçmek</a:t>
            </a:r>
            <a:r>
              <a:rPr lang="en-US" sz="2004" spc="-4" dirty="0">
                <a:solidFill>
                  <a:srgbClr val="000000"/>
                </a:solidFill>
                <a:ea typeface="IBM Plex Sans Condensed"/>
                <a:cs typeface="IBM Plex Sans Condensed"/>
                <a:sym typeface="IBM Plex Sans Condensed"/>
              </a:rPr>
              <a:t>,</a:t>
            </a:r>
            <a:r>
              <a:rPr lang="en-US" sz="2004" spc="-4" dirty="0">
                <a:solidFill>
                  <a:srgbClr val="FFFFFF"/>
                </a:solidFill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2004" spc="-4" dirty="0" err="1">
                <a:solidFill>
                  <a:srgbClr val="000000"/>
                </a:solidFill>
                <a:ea typeface="IBM Plex Sans Condensed"/>
                <a:cs typeface="IBM Plex Sans Condensed"/>
                <a:sym typeface="IBM Plex Sans Condensed"/>
              </a:rPr>
              <a:t>belirlemek</a:t>
            </a:r>
            <a:r>
              <a:rPr lang="en-US" sz="2004" spc="-4" dirty="0">
                <a:solidFill>
                  <a:srgbClr val="000000"/>
                </a:solidFill>
                <a:ea typeface="IBM Plex Sans Condensed"/>
                <a:cs typeface="IBM Plex Sans Condensed"/>
                <a:sym typeface="IBM Plex Sans Condensed"/>
              </a:rPr>
              <a:t>,</a:t>
            </a:r>
            <a:r>
              <a:rPr lang="en-US" sz="2004" spc="-4" dirty="0">
                <a:solidFill>
                  <a:srgbClr val="FFFFFF"/>
                </a:solidFill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2004" spc="-4" dirty="0" err="1">
                <a:solidFill>
                  <a:srgbClr val="000000"/>
                </a:solidFill>
                <a:ea typeface="IBM Plex Sans Condensed"/>
                <a:cs typeface="IBM Plex Sans Condensed"/>
                <a:sym typeface="IBM Plex Sans Condensed"/>
              </a:rPr>
              <a:t>işaret</a:t>
            </a:r>
            <a:r>
              <a:rPr lang="en-US" sz="2004" spc="-4" dirty="0">
                <a:solidFill>
                  <a:srgbClr val="FFFFFF"/>
                </a:solidFill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2004" spc="-4" dirty="0" err="1">
                <a:solidFill>
                  <a:srgbClr val="000000"/>
                </a:solidFill>
                <a:ea typeface="IBM Plex Sans Condensed"/>
                <a:cs typeface="IBM Plex Sans Condensed"/>
                <a:sym typeface="IBM Plex Sans Condensed"/>
              </a:rPr>
              <a:t>etmek</a:t>
            </a:r>
            <a:r>
              <a:rPr lang="en-US" sz="2004" spc="-4" dirty="0">
                <a:solidFill>
                  <a:srgbClr val="000000"/>
                </a:solidFill>
                <a:ea typeface="IBM Plex Sans Condensed"/>
                <a:cs typeface="IBM Plex Sans Condensed"/>
                <a:sym typeface="IBM Plex Sans Condensed"/>
              </a:rPr>
              <a:t>,</a:t>
            </a:r>
            <a:r>
              <a:rPr lang="en-US" sz="2004" spc="-4" dirty="0">
                <a:solidFill>
                  <a:srgbClr val="FFFFFF"/>
                </a:solidFill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2004" spc="-4" dirty="0" err="1">
                <a:solidFill>
                  <a:srgbClr val="000000"/>
                </a:solidFill>
                <a:ea typeface="IBM Plex Sans Condensed"/>
                <a:cs typeface="IBM Plex Sans Condensed"/>
                <a:sym typeface="IBM Plex Sans Condensed"/>
              </a:rPr>
              <a:t>ölçmek</a:t>
            </a:r>
            <a:r>
              <a:rPr lang="en-US" sz="2004" spc="-4" dirty="0">
                <a:solidFill>
                  <a:srgbClr val="000000"/>
                </a:solidFill>
                <a:ea typeface="IBM Plex Sans Condensed"/>
                <a:cs typeface="IBM Plex Sans Condensed"/>
                <a:sym typeface="IBM Plex Sans Condensed"/>
              </a:rPr>
              <a:t>,</a:t>
            </a:r>
            <a:r>
              <a:rPr lang="en-US" sz="2004" spc="-4" dirty="0">
                <a:solidFill>
                  <a:srgbClr val="FFFFFF"/>
                </a:solidFill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2004" spc="-4" dirty="0" err="1">
                <a:solidFill>
                  <a:srgbClr val="000000"/>
                </a:solidFill>
                <a:ea typeface="IBM Plex Sans Condensed"/>
                <a:cs typeface="IBM Plex Sans Condensed"/>
                <a:sym typeface="IBM Plex Sans Condensed"/>
              </a:rPr>
              <a:t>sunmak</a:t>
            </a:r>
            <a:r>
              <a:rPr lang="en-US" sz="2004" spc="-4" dirty="0">
                <a:solidFill>
                  <a:srgbClr val="000000"/>
                </a:solidFill>
                <a:ea typeface="IBM Plex Sans Condensed"/>
                <a:cs typeface="IBM Plex Sans Condensed"/>
                <a:sym typeface="IBM Plex Sans Condensed"/>
              </a:rPr>
              <a:t>,</a:t>
            </a:r>
            <a:r>
              <a:rPr lang="en-US" sz="2004" spc="-4" dirty="0">
                <a:solidFill>
                  <a:srgbClr val="FFFFFF"/>
                </a:solidFill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2004" spc="-4" dirty="0" err="1">
                <a:solidFill>
                  <a:srgbClr val="000000"/>
                </a:solidFill>
                <a:ea typeface="IBM Plex Sans Condensed"/>
                <a:cs typeface="IBM Plex Sans Condensed"/>
                <a:sym typeface="IBM Plex Sans Condensed"/>
              </a:rPr>
              <a:t>çevirmek</a:t>
            </a:r>
            <a:r>
              <a:rPr lang="en-US" sz="2004" spc="-4" dirty="0">
                <a:solidFill>
                  <a:srgbClr val="000000"/>
                </a:solidFill>
                <a:ea typeface="IBM Plex Sans Condensed"/>
                <a:cs typeface="IBM Plex Sans Condensed"/>
                <a:sym typeface="IBM Plex Sans Condensed"/>
              </a:rPr>
              <a:t>,</a:t>
            </a:r>
            <a:r>
              <a:rPr lang="en-US" sz="2004" spc="-4" dirty="0">
                <a:solidFill>
                  <a:srgbClr val="FFFFFF"/>
                </a:solidFill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2004" spc="-4" dirty="0" err="1">
                <a:solidFill>
                  <a:srgbClr val="000000"/>
                </a:solidFill>
                <a:ea typeface="IBM Plex Sans Condensed"/>
                <a:cs typeface="IBM Plex Sans Condensed"/>
                <a:sym typeface="IBM Plex Sans Condensed"/>
              </a:rPr>
              <a:t>kaydetmek</a:t>
            </a:r>
            <a:r>
              <a:rPr lang="en-US" sz="2004" spc="-4" dirty="0">
                <a:solidFill>
                  <a:srgbClr val="FFFFFF"/>
                </a:solidFill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2004" spc="-4" dirty="0" err="1">
                <a:solidFill>
                  <a:srgbClr val="000000"/>
                </a:solidFill>
                <a:ea typeface="IBM Plex Sans Condensed"/>
                <a:cs typeface="IBM Plex Sans Condensed"/>
                <a:sym typeface="IBM Plex Sans Condensed"/>
              </a:rPr>
              <a:t>gibi</a:t>
            </a:r>
            <a:r>
              <a:rPr lang="en-US" sz="2004" spc="-4" dirty="0">
                <a:solidFill>
                  <a:srgbClr val="000000"/>
                </a:solidFill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2004" spc="-4" dirty="0" err="1">
                <a:solidFill>
                  <a:srgbClr val="000000"/>
                </a:solidFill>
                <a:ea typeface="IBM Plex Sans Condensed"/>
                <a:cs typeface="IBM Plex Sans Condensed"/>
                <a:sym typeface="IBM Plex Sans Condensed"/>
              </a:rPr>
              <a:t>eylemler</a:t>
            </a:r>
            <a:r>
              <a:rPr lang="en-US" sz="2004" spc="-4" dirty="0">
                <a:solidFill>
                  <a:srgbClr val="FFFFFF"/>
                </a:solidFill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2004" spc="-4" dirty="0" err="1">
                <a:solidFill>
                  <a:srgbClr val="000000"/>
                </a:solidFill>
                <a:ea typeface="IBM Plex Sans Condensed"/>
                <a:cs typeface="IBM Plex Sans Condensed"/>
                <a:sym typeface="IBM Plex Sans Condensed"/>
              </a:rPr>
              <a:t>temel</a:t>
            </a:r>
            <a:r>
              <a:rPr lang="en-US" sz="2004" spc="-4" dirty="0">
                <a:solidFill>
                  <a:srgbClr val="FFFFFF"/>
                </a:solidFill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2004" spc="-4" dirty="0" err="1">
                <a:solidFill>
                  <a:srgbClr val="000000"/>
                </a:solidFill>
                <a:ea typeface="IBM Plex Sans Condensed"/>
                <a:cs typeface="IBM Plex Sans Condensed"/>
                <a:sym typeface="IBM Plex Sans Condensed"/>
              </a:rPr>
              <a:t>beceriler</a:t>
            </a:r>
            <a:r>
              <a:rPr lang="en-US" sz="2004" spc="-4" dirty="0">
                <a:solidFill>
                  <a:srgbClr val="FFFFFF"/>
                </a:solidFill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2004" spc="-4" dirty="0" err="1">
                <a:solidFill>
                  <a:srgbClr val="000000"/>
                </a:solidFill>
                <a:ea typeface="IBM Plex Sans Condensed"/>
                <a:cs typeface="IBM Plex Sans Condensed"/>
                <a:sym typeface="IBM Plex Sans Condensed"/>
              </a:rPr>
              <a:t>arasında</a:t>
            </a:r>
            <a:r>
              <a:rPr lang="en-US" sz="2004" spc="-4" dirty="0">
                <a:solidFill>
                  <a:srgbClr val="FFFFFF"/>
                </a:solidFill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2004" spc="-4" dirty="0" err="1">
                <a:solidFill>
                  <a:srgbClr val="000000"/>
                </a:solidFill>
                <a:ea typeface="IBM Plex Sans Condensed"/>
                <a:cs typeface="IBM Plex Sans Condensed"/>
                <a:sym typeface="IBM Plex Sans Condensed"/>
              </a:rPr>
              <a:t>gösterilebilir</a:t>
            </a:r>
            <a:r>
              <a:rPr lang="en-US" sz="2004" spc="-4" dirty="0">
                <a:solidFill>
                  <a:srgbClr val="000000"/>
                </a:solidFill>
                <a:ea typeface="IBM Plex Sans Condensed"/>
                <a:cs typeface="IBM Plex Sans Condensed"/>
                <a:sym typeface="IBM Plex Sans Condensed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488395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138378" y="231140"/>
            <a:ext cx="2831465" cy="565150"/>
          </a:xfrm>
          <a:prstGeom prst="rect">
            <a:avLst/>
          </a:prstGeom>
        </p:spPr>
        <p:txBody>
          <a:bodyPr vert="horz" wrap="square" lIns="0" tIns="28575" rIns="0" bIns="0" rtlCol="0">
            <a:spAutoFit/>
          </a:bodyPr>
          <a:lstStyle/>
          <a:p>
            <a:pPr marL="12700" marR="5080">
              <a:lnSpc>
                <a:spcPts val="2090"/>
              </a:lnSpc>
              <a:spcBef>
                <a:spcPts val="225"/>
              </a:spcBef>
            </a:pPr>
            <a:r>
              <a:rPr sz="1800" spc="-5" dirty="0">
                <a:solidFill>
                  <a:srgbClr val="FFFFFF"/>
                </a:solidFill>
              </a:rPr>
              <a:t>MAARİF MODELİ BİLEŞENLERİ </a:t>
            </a:r>
            <a:r>
              <a:rPr sz="1800" spc="-395" dirty="0">
                <a:solidFill>
                  <a:srgbClr val="FFFFFF"/>
                </a:solidFill>
              </a:rPr>
              <a:t> </a:t>
            </a:r>
            <a:r>
              <a:rPr sz="1800" spc="-5" dirty="0">
                <a:solidFill>
                  <a:srgbClr val="FFFFFF"/>
                </a:solidFill>
              </a:rPr>
              <a:t>BECERİLER ÇERÇEVESİ</a:t>
            </a:r>
            <a:endParaRPr sz="1800"/>
          </a:p>
        </p:txBody>
      </p:sp>
      <p:sp>
        <p:nvSpPr>
          <p:cNvPr id="3" name="Freeform 4">
            <a:extLst>
              <a:ext uri="{FF2B5EF4-FFF2-40B4-BE49-F238E27FC236}">
                <a16:creationId xmlns:a16="http://schemas.microsoft.com/office/drawing/2014/main" id="{78413A9F-DFD3-C5A0-9C5C-BA93CAE3DBB2}"/>
              </a:ext>
            </a:extLst>
          </p:cNvPr>
          <p:cNvSpPr/>
          <p:nvPr/>
        </p:nvSpPr>
        <p:spPr>
          <a:xfrm>
            <a:off x="1752600" y="1239349"/>
            <a:ext cx="7543800" cy="5756148"/>
          </a:xfrm>
          <a:custGeom>
            <a:avLst/>
            <a:gdLst/>
            <a:ahLst/>
            <a:cxnLst/>
            <a:rect l="l" t="t" r="r" b="b"/>
            <a:pathLst>
              <a:path w="6800088" h="4806696">
                <a:moveTo>
                  <a:pt x="0" y="0"/>
                </a:moveTo>
                <a:lnTo>
                  <a:pt x="6800088" y="0"/>
                </a:lnTo>
                <a:lnTo>
                  <a:pt x="6800088" y="4806696"/>
                </a:lnTo>
                <a:lnTo>
                  <a:pt x="0" y="480669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tr-TR" dirty="0"/>
          </a:p>
        </p:txBody>
      </p:sp>
      <p:sp>
        <p:nvSpPr>
          <p:cNvPr id="12" name="Metin kutusu 11">
            <a:extLst>
              <a:ext uri="{FF2B5EF4-FFF2-40B4-BE49-F238E27FC236}">
                <a16:creationId xmlns:a16="http://schemas.microsoft.com/office/drawing/2014/main" id="{E92F1F2F-B4B1-3851-B4EC-8DD83B7D4FEF}"/>
              </a:ext>
            </a:extLst>
          </p:cNvPr>
          <p:cNvSpPr txBox="1"/>
          <p:nvPr/>
        </p:nvSpPr>
        <p:spPr>
          <a:xfrm>
            <a:off x="685800" y="1044890"/>
            <a:ext cx="10896600" cy="3488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ts val="1965"/>
              </a:lnSpc>
            </a:pPr>
            <a:r>
              <a:rPr lang="en-US" sz="1800" spc="-15" dirty="0" err="1">
                <a:solidFill>
                  <a:srgbClr val="000000"/>
                </a:solidFill>
                <a:latin typeface="IBM Plex Sans"/>
                <a:ea typeface="IBM Plex Sans"/>
                <a:cs typeface="IBM Plex Sans"/>
                <a:sym typeface="IBM Plex Sans"/>
              </a:rPr>
              <a:t>Bütünleşik</a:t>
            </a:r>
            <a:r>
              <a:rPr lang="en-US" sz="1800" spc="-15" dirty="0">
                <a:solidFill>
                  <a:srgbClr val="000000"/>
                </a:solidFill>
                <a:latin typeface="IBM Plex Sans"/>
                <a:ea typeface="IBM Plex Sans"/>
                <a:cs typeface="IBM Plex Sans"/>
                <a:sym typeface="IBM Plex Sans"/>
              </a:rPr>
              <a:t> </a:t>
            </a:r>
            <a:r>
              <a:rPr lang="en-US" sz="1800" spc="-15" dirty="0" err="1">
                <a:solidFill>
                  <a:srgbClr val="000000"/>
                </a:solidFill>
                <a:latin typeface="IBM Plex Sans"/>
                <a:ea typeface="IBM Plex Sans"/>
                <a:cs typeface="IBM Plex Sans"/>
                <a:sym typeface="IBM Plex Sans"/>
              </a:rPr>
              <a:t>beceriler</a:t>
            </a:r>
            <a:r>
              <a:rPr lang="en-US" sz="1800" spc="-15" dirty="0">
                <a:solidFill>
                  <a:srgbClr val="000000"/>
                </a:solidFill>
                <a:latin typeface="IBM Plex Sans"/>
                <a:ea typeface="IBM Plex Sans"/>
                <a:cs typeface="IBM Plex Sans"/>
                <a:sym typeface="IBM Plex Sans"/>
              </a:rPr>
              <a:t> </a:t>
            </a:r>
            <a:r>
              <a:rPr lang="en-US" sz="1800" spc="-15" dirty="0" err="1">
                <a:solidFill>
                  <a:srgbClr val="000000"/>
                </a:solidFill>
                <a:latin typeface="IBM Plex Sans"/>
                <a:ea typeface="IBM Plex Sans"/>
                <a:cs typeface="IBM Plex Sans"/>
                <a:sym typeface="IBM Plex Sans"/>
              </a:rPr>
              <a:t>süreç</a:t>
            </a:r>
            <a:r>
              <a:rPr lang="en-US" sz="1800" spc="-15" dirty="0">
                <a:solidFill>
                  <a:srgbClr val="000000"/>
                </a:solidFill>
                <a:latin typeface="IBM Plex Sans"/>
                <a:ea typeface="IBM Plex Sans"/>
                <a:cs typeface="IBM Plex Sans"/>
                <a:sym typeface="IBM Plex Sans"/>
              </a:rPr>
              <a:t> </a:t>
            </a:r>
            <a:r>
              <a:rPr lang="en-US" sz="1800" spc="-15" dirty="0" err="1">
                <a:solidFill>
                  <a:srgbClr val="000000"/>
                </a:solidFill>
                <a:latin typeface="IBM Plex Sans"/>
                <a:ea typeface="IBM Plex Sans"/>
                <a:cs typeface="IBM Plex Sans"/>
                <a:sym typeface="IBM Plex Sans"/>
              </a:rPr>
              <a:t>modellemesi</a:t>
            </a:r>
            <a:r>
              <a:rPr lang="en-US" sz="1800" spc="-15" dirty="0">
                <a:solidFill>
                  <a:srgbClr val="000000"/>
                </a:solidFill>
                <a:latin typeface="IBM Plex Sans"/>
                <a:ea typeface="IBM Plex Sans"/>
                <a:cs typeface="IBM Plex Sans"/>
                <a:sym typeface="IBM Plex Sans"/>
              </a:rPr>
              <a:t> </a:t>
            </a:r>
            <a:r>
              <a:rPr lang="en-US" sz="1800" spc="-15" dirty="0" err="1">
                <a:solidFill>
                  <a:srgbClr val="000000"/>
                </a:solidFill>
                <a:latin typeface="IBM Plex Sans"/>
                <a:ea typeface="IBM Plex Sans"/>
                <a:cs typeface="IBM Plex Sans"/>
                <a:sym typeface="IBM Plex Sans"/>
              </a:rPr>
              <a:t>yapılabilen</a:t>
            </a:r>
            <a:r>
              <a:rPr lang="en-US" sz="1800" spc="-15" dirty="0">
                <a:solidFill>
                  <a:srgbClr val="000000"/>
                </a:solidFill>
                <a:latin typeface="IBM Plex Sans"/>
                <a:ea typeface="IBM Plex Sans"/>
                <a:cs typeface="IBM Plex Sans"/>
                <a:sym typeface="IBM Plex Sans"/>
              </a:rPr>
              <a:t> </a:t>
            </a:r>
            <a:r>
              <a:rPr lang="en-US" sz="1800" spc="-15" dirty="0" err="1">
                <a:solidFill>
                  <a:srgbClr val="000000"/>
                </a:solidFill>
                <a:latin typeface="IBM Plex Sans"/>
                <a:ea typeface="IBM Plex Sans"/>
                <a:cs typeface="IBM Plex Sans"/>
                <a:sym typeface="IBM Plex Sans"/>
              </a:rPr>
              <a:t>eylemleri</a:t>
            </a:r>
            <a:r>
              <a:rPr lang="en-US" sz="1800" spc="-15" dirty="0">
                <a:solidFill>
                  <a:srgbClr val="000000"/>
                </a:solidFill>
                <a:latin typeface="IBM Plex Sans"/>
                <a:ea typeface="IBM Plex Sans"/>
                <a:cs typeface="IBM Plex Sans"/>
                <a:sym typeface="IBM Plex Sans"/>
              </a:rPr>
              <a:t> </a:t>
            </a:r>
            <a:r>
              <a:rPr lang="en-US" sz="1800" spc="-15" dirty="0" err="1">
                <a:solidFill>
                  <a:srgbClr val="000000"/>
                </a:solidFill>
                <a:latin typeface="IBM Plex Sans"/>
                <a:ea typeface="IBM Plex Sans"/>
                <a:cs typeface="IBM Plex Sans"/>
                <a:sym typeface="IBM Plex Sans"/>
              </a:rPr>
              <a:t>ifade</a:t>
            </a:r>
            <a:r>
              <a:rPr lang="en-US" sz="1800" spc="-15" dirty="0">
                <a:solidFill>
                  <a:srgbClr val="000000"/>
                </a:solidFill>
                <a:latin typeface="IBM Plex Sans"/>
                <a:ea typeface="IBM Plex Sans"/>
                <a:cs typeface="IBM Plex Sans"/>
                <a:sym typeface="IBM Plex Sans"/>
              </a:rPr>
              <a:t> </a:t>
            </a:r>
            <a:r>
              <a:rPr lang="en-US" sz="1800" spc="-15" dirty="0" err="1">
                <a:solidFill>
                  <a:srgbClr val="000000"/>
                </a:solidFill>
                <a:latin typeface="IBM Plex Sans"/>
                <a:ea typeface="IBM Plex Sans"/>
                <a:cs typeface="IBM Plex Sans"/>
                <a:sym typeface="IBM Plex Sans"/>
              </a:rPr>
              <a:t>eder</a:t>
            </a:r>
            <a:r>
              <a:rPr lang="en-US" sz="1800" spc="-15" dirty="0">
                <a:solidFill>
                  <a:srgbClr val="000000"/>
                </a:solidFill>
                <a:latin typeface="IBM Plex Sans"/>
                <a:ea typeface="IBM Plex Sans"/>
                <a:cs typeface="IBM Plex Sans"/>
                <a:sym typeface="IBM Plex Sans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943240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138378" y="231140"/>
            <a:ext cx="2831465" cy="565150"/>
          </a:xfrm>
          <a:prstGeom prst="rect">
            <a:avLst/>
          </a:prstGeom>
        </p:spPr>
        <p:txBody>
          <a:bodyPr vert="horz" wrap="square" lIns="0" tIns="28575" rIns="0" bIns="0" rtlCol="0">
            <a:spAutoFit/>
          </a:bodyPr>
          <a:lstStyle/>
          <a:p>
            <a:pPr marL="12700" marR="5080">
              <a:lnSpc>
                <a:spcPts val="2090"/>
              </a:lnSpc>
              <a:spcBef>
                <a:spcPts val="225"/>
              </a:spcBef>
            </a:pPr>
            <a:r>
              <a:rPr sz="1800" spc="-5" dirty="0">
                <a:solidFill>
                  <a:srgbClr val="FFFFFF"/>
                </a:solidFill>
              </a:rPr>
              <a:t>MAARİF MODELİ BİLEŞENLERİ </a:t>
            </a:r>
            <a:r>
              <a:rPr sz="1800" spc="-395" dirty="0">
                <a:solidFill>
                  <a:srgbClr val="FFFFFF"/>
                </a:solidFill>
              </a:rPr>
              <a:t> </a:t>
            </a:r>
            <a:r>
              <a:rPr sz="1800" spc="-5" dirty="0">
                <a:solidFill>
                  <a:srgbClr val="FFFFFF"/>
                </a:solidFill>
              </a:rPr>
              <a:t>BECERİLER ÇERÇEVESİ</a:t>
            </a:r>
            <a:endParaRPr sz="1800"/>
          </a:p>
        </p:txBody>
      </p:sp>
      <p:sp>
        <p:nvSpPr>
          <p:cNvPr id="4" name="Freeform 3">
            <a:extLst>
              <a:ext uri="{FF2B5EF4-FFF2-40B4-BE49-F238E27FC236}">
                <a16:creationId xmlns:a16="http://schemas.microsoft.com/office/drawing/2014/main" id="{75C634B8-6D49-D804-E756-6BFA448C7642}"/>
              </a:ext>
            </a:extLst>
          </p:cNvPr>
          <p:cNvSpPr/>
          <p:nvPr/>
        </p:nvSpPr>
        <p:spPr>
          <a:xfrm>
            <a:off x="2498408" y="2209800"/>
            <a:ext cx="7548422" cy="4280068"/>
          </a:xfrm>
          <a:custGeom>
            <a:avLst/>
            <a:gdLst/>
            <a:ahLst/>
            <a:cxnLst/>
            <a:rect l="l" t="t" r="r" b="b"/>
            <a:pathLst>
              <a:path w="5321808" h="3098292">
                <a:moveTo>
                  <a:pt x="0" y="0"/>
                </a:moveTo>
                <a:lnTo>
                  <a:pt x="5321808" y="0"/>
                </a:lnTo>
                <a:lnTo>
                  <a:pt x="5321808" y="3098292"/>
                </a:lnTo>
                <a:lnTo>
                  <a:pt x="0" y="309829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5" name="TextBox 12">
            <a:extLst>
              <a:ext uri="{FF2B5EF4-FFF2-40B4-BE49-F238E27FC236}">
                <a16:creationId xmlns:a16="http://schemas.microsoft.com/office/drawing/2014/main" id="{C0F92A1B-4426-DB07-798A-FA5EDD3FCD0E}"/>
              </a:ext>
            </a:extLst>
          </p:cNvPr>
          <p:cNvSpPr txBox="1"/>
          <p:nvPr/>
        </p:nvSpPr>
        <p:spPr>
          <a:xfrm>
            <a:off x="734238" y="1143000"/>
            <a:ext cx="11076762" cy="87562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lang="en-US" sz="2000" spc="-30" dirty="0" err="1">
                <a:solidFill>
                  <a:srgbClr val="000000"/>
                </a:solidFill>
                <a:ea typeface="IBM Plex Sans"/>
                <a:cs typeface="IBM Plex Sans"/>
                <a:sym typeface="IBM Plex Sans"/>
              </a:rPr>
              <a:t>Temel</a:t>
            </a:r>
            <a:r>
              <a:rPr lang="en-US" sz="2000" spc="-30" dirty="0">
                <a:solidFill>
                  <a:srgbClr val="000000"/>
                </a:solidFill>
                <a:ea typeface="IBM Plex Sans"/>
                <a:cs typeface="IBM Plex Sans"/>
                <a:sym typeface="IBM Plex Sans"/>
              </a:rPr>
              <a:t> </a:t>
            </a:r>
            <a:r>
              <a:rPr lang="en-US" sz="2000" spc="-30" dirty="0" err="1">
                <a:solidFill>
                  <a:srgbClr val="000000"/>
                </a:solidFill>
                <a:ea typeface="IBM Plex Sans"/>
                <a:cs typeface="IBM Plex Sans"/>
                <a:sym typeface="IBM Plex Sans"/>
              </a:rPr>
              <a:t>ve</a:t>
            </a:r>
            <a:r>
              <a:rPr lang="en-US" sz="2000" spc="-30" dirty="0">
                <a:solidFill>
                  <a:srgbClr val="000000"/>
                </a:solidFill>
                <a:ea typeface="IBM Plex Sans"/>
                <a:cs typeface="IBM Plex Sans"/>
                <a:sym typeface="IBM Plex Sans"/>
              </a:rPr>
              <a:t> </a:t>
            </a:r>
            <a:r>
              <a:rPr lang="en-US" sz="2000" spc="-30" dirty="0" err="1">
                <a:solidFill>
                  <a:srgbClr val="000000"/>
                </a:solidFill>
                <a:ea typeface="IBM Plex Sans"/>
                <a:cs typeface="IBM Plex Sans"/>
                <a:sym typeface="IBM Plex Sans"/>
              </a:rPr>
              <a:t>bütünleşik</a:t>
            </a:r>
            <a:r>
              <a:rPr lang="en-US" sz="2000" spc="-30" dirty="0">
                <a:solidFill>
                  <a:srgbClr val="000000"/>
                </a:solidFill>
                <a:ea typeface="IBM Plex Sans"/>
                <a:cs typeface="IBM Plex Sans"/>
                <a:sym typeface="IBM Plex Sans"/>
              </a:rPr>
              <a:t> </a:t>
            </a:r>
            <a:r>
              <a:rPr lang="en-US" sz="2000" spc="-30" dirty="0" err="1">
                <a:solidFill>
                  <a:srgbClr val="000000"/>
                </a:solidFill>
                <a:ea typeface="IBM Plex Sans"/>
                <a:cs typeface="IBM Plex Sans"/>
                <a:sym typeface="IBM Plex Sans"/>
              </a:rPr>
              <a:t>becerilerin</a:t>
            </a:r>
            <a:r>
              <a:rPr lang="en-US" sz="2000" spc="-30" dirty="0">
                <a:solidFill>
                  <a:srgbClr val="000000"/>
                </a:solidFill>
                <a:ea typeface="IBM Plex Sans"/>
                <a:cs typeface="IBM Plex Sans"/>
                <a:sym typeface="IBM Plex Sans"/>
              </a:rPr>
              <a:t> her </a:t>
            </a:r>
            <a:r>
              <a:rPr lang="en-US" sz="2000" spc="-30" dirty="0" err="1">
                <a:solidFill>
                  <a:srgbClr val="000000"/>
                </a:solidFill>
                <a:ea typeface="IBM Plex Sans"/>
                <a:cs typeface="IBM Plex Sans"/>
                <a:sym typeface="IBM Plex Sans"/>
              </a:rPr>
              <a:t>birinden</a:t>
            </a:r>
            <a:r>
              <a:rPr lang="en-US" sz="2000" spc="-30" dirty="0">
                <a:solidFill>
                  <a:srgbClr val="000000"/>
                </a:solidFill>
                <a:ea typeface="IBM Plex Sans"/>
                <a:cs typeface="IBM Plex Sans"/>
                <a:sym typeface="IBM Plex Sans"/>
              </a:rPr>
              <a:t> </a:t>
            </a:r>
            <a:r>
              <a:rPr lang="en-US" sz="2000" spc="-30" dirty="0" err="1">
                <a:solidFill>
                  <a:srgbClr val="000000"/>
                </a:solidFill>
                <a:ea typeface="IBM Plex Sans"/>
                <a:cs typeface="IBM Plex Sans"/>
                <a:sym typeface="IBM Plex Sans"/>
              </a:rPr>
              <a:t>bir</a:t>
            </a:r>
            <a:r>
              <a:rPr lang="en-US" sz="2000" spc="-30" dirty="0">
                <a:solidFill>
                  <a:srgbClr val="000000"/>
                </a:solidFill>
                <a:ea typeface="IBM Plex Sans"/>
                <a:cs typeface="IBM Plex Sans"/>
                <a:sym typeface="IBM Plex Sans"/>
              </a:rPr>
              <a:t> </a:t>
            </a:r>
            <a:r>
              <a:rPr lang="en-US" sz="2000" spc="-30" dirty="0" err="1">
                <a:solidFill>
                  <a:srgbClr val="000000"/>
                </a:solidFill>
                <a:ea typeface="IBM Plex Sans"/>
                <a:cs typeface="IBM Plex Sans"/>
                <a:sym typeface="IBM Plex Sans"/>
              </a:rPr>
              <a:t>ya</a:t>
            </a:r>
            <a:r>
              <a:rPr lang="en-US" sz="2000" spc="-30" dirty="0">
                <a:solidFill>
                  <a:srgbClr val="000000"/>
                </a:solidFill>
                <a:ea typeface="IBM Plex Sans"/>
                <a:cs typeface="IBM Plex Sans"/>
                <a:sym typeface="IBM Plex Sans"/>
              </a:rPr>
              <a:t> da </a:t>
            </a:r>
            <a:r>
              <a:rPr lang="en-US" sz="2000" spc="-30" dirty="0" err="1">
                <a:solidFill>
                  <a:srgbClr val="000000"/>
                </a:solidFill>
                <a:ea typeface="IBM Plex Sans"/>
                <a:cs typeface="IBM Plex Sans"/>
                <a:sym typeface="IBM Plex Sans"/>
              </a:rPr>
              <a:t>daha</a:t>
            </a:r>
            <a:r>
              <a:rPr lang="en-US" sz="2000" spc="-30" dirty="0">
                <a:solidFill>
                  <a:srgbClr val="000000"/>
                </a:solidFill>
                <a:ea typeface="IBM Plex Sans"/>
                <a:cs typeface="IBM Plex Sans"/>
                <a:sym typeface="IBM Plex Sans"/>
              </a:rPr>
              <a:t> </a:t>
            </a:r>
            <a:r>
              <a:rPr lang="en-US" sz="2000" spc="-30" dirty="0" err="1">
                <a:solidFill>
                  <a:srgbClr val="000000"/>
                </a:solidFill>
                <a:ea typeface="IBM Plex Sans"/>
                <a:cs typeface="IBM Plex Sans"/>
                <a:sym typeface="IBM Plex Sans"/>
              </a:rPr>
              <a:t>fazlasını</a:t>
            </a:r>
            <a:r>
              <a:rPr lang="en-US" sz="2000" spc="-30" dirty="0">
                <a:solidFill>
                  <a:srgbClr val="000000"/>
                </a:solidFill>
                <a:ea typeface="IBM Plex Sans"/>
                <a:cs typeface="IBM Plex Sans"/>
                <a:sym typeface="IBM Plex Sans"/>
              </a:rPr>
              <a:t> </a:t>
            </a:r>
            <a:r>
              <a:rPr lang="en-US" sz="2000" spc="-30" dirty="0" err="1">
                <a:solidFill>
                  <a:srgbClr val="000000"/>
                </a:solidFill>
                <a:ea typeface="IBM Plex Sans"/>
                <a:cs typeface="IBM Plex Sans"/>
                <a:sym typeface="IBM Plex Sans"/>
              </a:rPr>
              <a:t>içeren</a:t>
            </a:r>
            <a:r>
              <a:rPr lang="en-US" sz="2000" spc="-30" dirty="0">
                <a:solidFill>
                  <a:srgbClr val="000000"/>
                </a:solidFill>
                <a:ea typeface="IBM Plex Sans"/>
                <a:cs typeface="IBM Plex Sans"/>
                <a:sym typeface="IBM Plex Sans"/>
              </a:rPr>
              <a:t> </a:t>
            </a:r>
            <a:r>
              <a:rPr lang="en-US" sz="2000" spc="-30" dirty="0" err="1">
                <a:solidFill>
                  <a:srgbClr val="000000"/>
                </a:solidFill>
                <a:ea typeface="IBM Plex Sans"/>
                <a:cs typeface="IBM Plex Sans"/>
                <a:sym typeface="IBM Plex Sans"/>
              </a:rPr>
              <a:t>ve</a:t>
            </a:r>
            <a:r>
              <a:rPr lang="en-US" sz="2000" spc="-30" dirty="0">
                <a:solidFill>
                  <a:srgbClr val="000000"/>
                </a:solidFill>
                <a:ea typeface="IBM Plex Sans"/>
                <a:cs typeface="IBM Plex Sans"/>
                <a:sym typeface="IBM Plex Sans"/>
              </a:rPr>
              <a:t> </a:t>
            </a:r>
            <a:r>
              <a:rPr lang="en-US" sz="2000" spc="-30" dirty="0" err="1">
                <a:solidFill>
                  <a:srgbClr val="000000"/>
                </a:solidFill>
                <a:ea typeface="IBM Plex Sans"/>
                <a:cs typeface="IBM Plex Sans"/>
                <a:sym typeface="IBM Plex Sans"/>
              </a:rPr>
              <a:t>çok</a:t>
            </a:r>
            <a:r>
              <a:rPr lang="en-US" sz="2000" spc="-30" dirty="0">
                <a:solidFill>
                  <a:srgbClr val="000000"/>
                </a:solidFill>
                <a:ea typeface="IBM Plex Sans"/>
                <a:cs typeface="IBM Plex Sans"/>
                <a:sym typeface="IBM Plex Sans"/>
              </a:rPr>
              <a:t> </a:t>
            </a:r>
            <a:r>
              <a:rPr lang="en-US" sz="2000" spc="-30" dirty="0" err="1">
                <a:solidFill>
                  <a:srgbClr val="000000"/>
                </a:solidFill>
                <a:ea typeface="IBM Plex Sans"/>
                <a:cs typeface="IBM Plex Sans"/>
                <a:sym typeface="IBM Plex Sans"/>
              </a:rPr>
              <a:t>boyutlu</a:t>
            </a:r>
            <a:r>
              <a:rPr lang="en-US" sz="2000" spc="-30" dirty="0">
                <a:solidFill>
                  <a:srgbClr val="000000"/>
                </a:solidFill>
                <a:ea typeface="IBM Plex Sans"/>
                <a:cs typeface="IBM Plex Sans"/>
                <a:sym typeface="IBM Plex Sans"/>
              </a:rPr>
              <a:t> </a:t>
            </a:r>
            <a:r>
              <a:rPr lang="en-US" sz="2000" spc="-30" dirty="0" err="1">
                <a:solidFill>
                  <a:srgbClr val="000000"/>
                </a:solidFill>
                <a:ea typeface="IBM Plex Sans"/>
                <a:cs typeface="IBM Plex Sans"/>
                <a:sym typeface="IBM Plex Sans"/>
              </a:rPr>
              <a:t>zihinsel</a:t>
            </a:r>
            <a:r>
              <a:rPr lang="en-US" sz="2000" spc="-30" dirty="0">
                <a:solidFill>
                  <a:srgbClr val="000000"/>
                </a:solidFill>
                <a:ea typeface="IBM Plex Sans"/>
                <a:cs typeface="IBM Plex Sans"/>
                <a:sym typeface="IBM Plex Sans"/>
              </a:rPr>
              <a:t> </a:t>
            </a:r>
            <a:r>
              <a:rPr lang="en-US" sz="2000" spc="-30" dirty="0" err="1">
                <a:solidFill>
                  <a:srgbClr val="000000"/>
                </a:solidFill>
                <a:ea typeface="IBM Plex Sans"/>
                <a:cs typeface="IBM Plex Sans"/>
                <a:sym typeface="IBM Plex Sans"/>
              </a:rPr>
              <a:t>süreçler</a:t>
            </a:r>
            <a:r>
              <a:rPr lang="en-US" sz="2000" spc="-30" dirty="0">
                <a:solidFill>
                  <a:srgbClr val="000000"/>
                </a:solidFill>
                <a:ea typeface="IBM Plex Sans"/>
                <a:cs typeface="IBM Plex Sans"/>
                <a:sym typeface="IBM Plex Sans"/>
              </a:rPr>
              <a:t> </a:t>
            </a:r>
            <a:r>
              <a:rPr lang="en-US" sz="2000" spc="-30" dirty="0" err="1">
                <a:solidFill>
                  <a:srgbClr val="000000"/>
                </a:solidFill>
                <a:ea typeface="IBM Plex Sans"/>
                <a:cs typeface="IBM Plex Sans"/>
                <a:sym typeface="IBM Plex Sans"/>
              </a:rPr>
              <a:t>gerektiren</a:t>
            </a:r>
            <a:r>
              <a:rPr lang="en-US" sz="2000" spc="-30" dirty="0">
                <a:solidFill>
                  <a:srgbClr val="000000"/>
                </a:solidFill>
                <a:ea typeface="IBM Plex Sans"/>
                <a:cs typeface="IBM Plex Sans"/>
                <a:sym typeface="IBM Plex Sans"/>
              </a:rPr>
              <a:t> </a:t>
            </a:r>
            <a:r>
              <a:rPr lang="en-US" sz="2000" spc="-30" dirty="0" err="1">
                <a:solidFill>
                  <a:srgbClr val="000000"/>
                </a:solidFill>
                <a:ea typeface="IBM Plex Sans"/>
                <a:cs typeface="IBM Plex Sans"/>
                <a:sym typeface="IBM Plex Sans"/>
              </a:rPr>
              <a:t>eylemleri</a:t>
            </a:r>
            <a:r>
              <a:rPr lang="en-US" sz="2000" spc="-30" dirty="0">
                <a:solidFill>
                  <a:srgbClr val="000000"/>
                </a:solidFill>
                <a:ea typeface="IBM Plex Sans"/>
                <a:cs typeface="IBM Plex Sans"/>
                <a:sym typeface="IBM Plex Sans"/>
              </a:rPr>
              <a:t> </a:t>
            </a:r>
            <a:r>
              <a:rPr lang="en-US" sz="2000" spc="-30" dirty="0" err="1">
                <a:solidFill>
                  <a:srgbClr val="000000"/>
                </a:solidFill>
                <a:ea typeface="IBM Plex Sans"/>
                <a:cs typeface="IBM Plex Sans"/>
                <a:sym typeface="IBM Plex Sans"/>
              </a:rPr>
              <a:t>ifade</a:t>
            </a:r>
            <a:r>
              <a:rPr lang="en-US" sz="2000" spc="-30" dirty="0">
                <a:solidFill>
                  <a:srgbClr val="000000"/>
                </a:solidFill>
                <a:ea typeface="IBM Plex Sans"/>
                <a:cs typeface="IBM Plex Sans"/>
                <a:sym typeface="IBM Plex Sans"/>
              </a:rPr>
              <a:t> </a:t>
            </a:r>
            <a:r>
              <a:rPr lang="en-US" sz="2000" spc="-30" dirty="0" err="1">
                <a:solidFill>
                  <a:srgbClr val="000000"/>
                </a:solidFill>
                <a:ea typeface="IBM Plex Sans"/>
                <a:cs typeface="IBM Plex Sans"/>
                <a:sym typeface="IBM Plex Sans"/>
              </a:rPr>
              <a:t>eder</a:t>
            </a:r>
            <a:r>
              <a:rPr lang="en-US" sz="2000" spc="-30" dirty="0">
                <a:solidFill>
                  <a:srgbClr val="000000"/>
                </a:solidFill>
                <a:ea typeface="IBM Plex Sans"/>
                <a:cs typeface="IBM Plex Sans"/>
                <a:sym typeface="IBM Plex Sans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68150891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423486" y="1256284"/>
            <a:ext cx="11001375" cy="21752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9850">
              <a:lnSpc>
                <a:spcPct val="100000"/>
              </a:lnSpc>
              <a:spcBef>
                <a:spcPts val="100"/>
              </a:spcBef>
            </a:pPr>
            <a:r>
              <a:rPr lang="tr-TR" sz="3200" b="1" spc="-5" dirty="0">
                <a:solidFill>
                  <a:schemeClr val="accent1">
                    <a:lumMod val="75000"/>
                  </a:schemeClr>
                </a:solidFill>
                <a:latin typeface="Calibri"/>
                <a:cs typeface="Calibri"/>
              </a:rPr>
              <a:t>ALAN</a:t>
            </a:r>
            <a:r>
              <a:rPr lang="tr-TR" sz="3200" b="1" spc="-35" dirty="0">
                <a:solidFill>
                  <a:schemeClr val="accent1">
                    <a:lumMod val="75000"/>
                  </a:schemeClr>
                </a:solidFill>
                <a:latin typeface="Calibri"/>
                <a:cs typeface="Calibri"/>
              </a:rPr>
              <a:t> </a:t>
            </a:r>
            <a:r>
              <a:rPr lang="tr-TR" sz="3200" b="1" dirty="0">
                <a:solidFill>
                  <a:schemeClr val="accent1">
                    <a:lumMod val="75000"/>
                  </a:schemeClr>
                </a:solidFill>
                <a:latin typeface="Calibri"/>
                <a:cs typeface="Calibri"/>
              </a:rPr>
              <a:t>BECERİLERİ</a:t>
            </a:r>
          </a:p>
          <a:p>
            <a:pPr marL="19050" marR="5080" indent="-6350">
              <a:lnSpc>
                <a:spcPct val="150600"/>
              </a:lnSpc>
              <a:spcBef>
                <a:spcPts val="715"/>
              </a:spcBef>
            </a:pPr>
            <a:r>
              <a:rPr sz="1700" spc="-5" dirty="0" err="1">
                <a:latin typeface="Calibri"/>
                <a:cs typeface="Calibri"/>
              </a:rPr>
              <a:t>Becerilerin</a:t>
            </a:r>
            <a:r>
              <a:rPr sz="1700" spc="-5" dirty="0">
                <a:latin typeface="Calibri"/>
                <a:cs typeface="Calibri"/>
              </a:rPr>
              <a:t> süreç</a:t>
            </a:r>
            <a:r>
              <a:rPr sz="1700" spc="10" dirty="0">
                <a:latin typeface="Calibri"/>
                <a:cs typeface="Calibri"/>
              </a:rPr>
              <a:t> </a:t>
            </a:r>
            <a:r>
              <a:rPr sz="1700" spc="-5" dirty="0">
                <a:latin typeface="Calibri"/>
                <a:cs typeface="Calibri"/>
              </a:rPr>
              <a:t>boyunca</a:t>
            </a:r>
            <a:r>
              <a:rPr sz="1700" spc="5" dirty="0">
                <a:latin typeface="Calibri"/>
                <a:cs typeface="Calibri"/>
              </a:rPr>
              <a:t> </a:t>
            </a:r>
            <a:r>
              <a:rPr sz="1700" spc="-5" dirty="0">
                <a:latin typeface="Calibri"/>
                <a:cs typeface="Calibri"/>
              </a:rPr>
              <a:t>kullanılması</a:t>
            </a:r>
            <a:r>
              <a:rPr sz="1700" dirty="0">
                <a:latin typeface="Calibri"/>
                <a:cs typeface="Calibri"/>
              </a:rPr>
              <a:t> </a:t>
            </a:r>
            <a:r>
              <a:rPr sz="1700" spc="-5" dirty="0">
                <a:latin typeface="Calibri"/>
                <a:cs typeface="Calibri"/>
              </a:rPr>
              <a:t>bağlama</a:t>
            </a:r>
            <a:r>
              <a:rPr sz="1700" spc="5" dirty="0">
                <a:latin typeface="Calibri"/>
                <a:cs typeface="Calibri"/>
              </a:rPr>
              <a:t> </a:t>
            </a:r>
            <a:r>
              <a:rPr sz="1700" spc="-5" dirty="0">
                <a:latin typeface="Calibri"/>
                <a:cs typeface="Calibri"/>
              </a:rPr>
              <a:t>dayalı</a:t>
            </a:r>
            <a:r>
              <a:rPr sz="1700" spc="5" dirty="0">
                <a:latin typeface="Calibri"/>
                <a:cs typeface="Calibri"/>
              </a:rPr>
              <a:t> </a:t>
            </a:r>
            <a:r>
              <a:rPr sz="1700" spc="-5" dirty="0">
                <a:latin typeface="Calibri"/>
                <a:cs typeface="Calibri"/>
              </a:rPr>
              <a:t>bilgi</a:t>
            </a:r>
            <a:r>
              <a:rPr sz="1700" spc="5" dirty="0">
                <a:latin typeface="Calibri"/>
                <a:cs typeface="Calibri"/>
              </a:rPr>
              <a:t> </a:t>
            </a:r>
            <a:r>
              <a:rPr sz="1700" spc="-5" dirty="0">
                <a:latin typeface="Calibri"/>
                <a:cs typeface="Calibri"/>
              </a:rPr>
              <a:t>kümelerini</a:t>
            </a:r>
            <a:r>
              <a:rPr sz="1700" dirty="0">
                <a:latin typeface="Calibri"/>
                <a:cs typeface="Calibri"/>
              </a:rPr>
              <a:t> </a:t>
            </a:r>
            <a:r>
              <a:rPr sz="1700" spc="-5" dirty="0">
                <a:latin typeface="Calibri"/>
                <a:cs typeface="Calibri"/>
              </a:rPr>
              <a:t>gerektirmektedir.</a:t>
            </a:r>
            <a:r>
              <a:rPr sz="1700" dirty="0">
                <a:latin typeface="Calibri"/>
                <a:cs typeface="Calibri"/>
              </a:rPr>
              <a:t> </a:t>
            </a:r>
            <a:r>
              <a:rPr sz="1700" spc="-5" dirty="0">
                <a:latin typeface="Calibri"/>
                <a:cs typeface="Calibri"/>
              </a:rPr>
              <a:t>Beceri</a:t>
            </a:r>
            <a:r>
              <a:rPr sz="1700" spc="5" dirty="0">
                <a:latin typeface="Calibri"/>
                <a:cs typeface="Calibri"/>
              </a:rPr>
              <a:t> </a:t>
            </a:r>
            <a:r>
              <a:rPr sz="1700" spc="-5" dirty="0">
                <a:latin typeface="Calibri"/>
                <a:cs typeface="Calibri"/>
              </a:rPr>
              <a:t>gelişimini</a:t>
            </a:r>
            <a:r>
              <a:rPr sz="1700" spc="5" dirty="0">
                <a:latin typeface="Calibri"/>
                <a:cs typeface="Calibri"/>
              </a:rPr>
              <a:t> </a:t>
            </a:r>
            <a:r>
              <a:rPr sz="1700" spc="-5" dirty="0">
                <a:latin typeface="Calibri"/>
                <a:cs typeface="Calibri"/>
              </a:rPr>
              <a:t>modellemede</a:t>
            </a:r>
            <a:r>
              <a:rPr sz="1700" spc="5" dirty="0">
                <a:latin typeface="Calibri"/>
                <a:cs typeface="Calibri"/>
              </a:rPr>
              <a:t> </a:t>
            </a:r>
            <a:r>
              <a:rPr sz="1700" spc="-5" dirty="0">
                <a:latin typeface="Calibri"/>
                <a:cs typeface="Calibri"/>
              </a:rPr>
              <a:t>ve </a:t>
            </a:r>
            <a:r>
              <a:rPr sz="1700" dirty="0">
                <a:latin typeface="Calibri"/>
                <a:cs typeface="Calibri"/>
              </a:rPr>
              <a:t> </a:t>
            </a:r>
            <a:r>
              <a:rPr sz="1700" spc="-10" dirty="0">
                <a:latin typeface="Calibri"/>
                <a:cs typeface="Calibri"/>
              </a:rPr>
              <a:t>anlamlandırmada</a:t>
            </a:r>
            <a:r>
              <a:rPr sz="1700" spc="5" dirty="0">
                <a:latin typeface="Calibri"/>
                <a:cs typeface="Calibri"/>
              </a:rPr>
              <a:t> </a:t>
            </a:r>
            <a:r>
              <a:rPr sz="1700" spc="-5" dirty="0">
                <a:latin typeface="Calibri"/>
                <a:cs typeface="Calibri"/>
              </a:rPr>
              <a:t>becerilerin</a:t>
            </a:r>
            <a:r>
              <a:rPr sz="1700" spc="5" dirty="0">
                <a:latin typeface="Calibri"/>
                <a:cs typeface="Calibri"/>
              </a:rPr>
              <a:t> </a:t>
            </a:r>
            <a:r>
              <a:rPr sz="1700" spc="-5" dirty="0">
                <a:latin typeface="Calibri"/>
                <a:cs typeface="Calibri"/>
              </a:rPr>
              <a:t>soyutlanması</a:t>
            </a:r>
            <a:r>
              <a:rPr sz="1700" spc="5" dirty="0">
                <a:latin typeface="Calibri"/>
                <a:cs typeface="Calibri"/>
              </a:rPr>
              <a:t> </a:t>
            </a:r>
            <a:r>
              <a:rPr sz="1700" spc="-5" dirty="0">
                <a:latin typeface="Calibri"/>
                <a:cs typeface="Calibri"/>
              </a:rPr>
              <a:t>ve</a:t>
            </a:r>
            <a:r>
              <a:rPr sz="1700" spc="15" dirty="0">
                <a:latin typeface="Calibri"/>
                <a:cs typeface="Calibri"/>
              </a:rPr>
              <a:t> </a:t>
            </a:r>
            <a:r>
              <a:rPr sz="1700" spc="-5" dirty="0">
                <a:latin typeface="Calibri"/>
                <a:cs typeface="Calibri"/>
              </a:rPr>
              <a:t>bilgi</a:t>
            </a:r>
            <a:r>
              <a:rPr sz="1700" dirty="0">
                <a:latin typeface="Calibri"/>
                <a:cs typeface="Calibri"/>
              </a:rPr>
              <a:t> </a:t>
            </a:r>
            <a:r>
              <a:rPr sz="1700" spc="-5" dirty="0">
                <a:latin typeface="Calibri"/>
                <a:cs typeface="Calibri"/>
              </a:rPr>
              <a:t>ile</a:t>
            </a:r>
            <a:r>
              <a:rPr sz="1700" spc="15" dirty="0">
                <a:latin typeface="Calibri"/>
                <a:cs typeface="Calibri"/>
              </a:rPr>
              <a:t> </a:t>
            </a:r>
            <a:r>
              <a:rPr sz="1700" spc="-5" dirty="0">
                <a:latin typeface="Calibri"/>
                <a:cs typeface="Calibri"/>
              </a:rPr>
              <a:t>birlikte</a:t>
            </a:r>
            <a:r>
              <a:rPr sz="1700" spc="15" dirty="0">
                <a:latin typeface="Calibri"/>
                <a:cs typeface="Calibri"/>
              </a:rPr>
              <a:t> </a:t>
            </a:r>
            <a:r>
              <a:rPr sz="1700" spc="-5" dirty="0">
                <a:latin typeface="Calibri"/>
                <a:cs typeface="Calibri"/>
              </a:rPr>
              <a:t>yorumlanması</a:t>
            </a:r>
            <a:r>
              <a:rPr sz="1700" spc="5" dirty="0">
                <a:latin typeface="Calibri"/>
                <a:cs typeface="Calibri"/>
              </a:rPr>
              <a:t> </a:t>
            </a:r>
            <a:r>
              <a:rPr sz="1700" spc="-5" dirty="0">
                <a:latin typeface="Calibri"/>
                <a:cs typeface="Calibri"/>
              </a:rPr>
              <a:t>önem</a:t>
            </a:r>
            <a:r>
              <a:rPr sz="1700" spc="15" dirty="0">
                <a:latin typeface="Calibri"/>
                <a:cs typeface="Calibri"/>
              </a:rPr>
              <a:t> </a:t>
            </a:r>
            <a:r>
              <a:rPr sz="1700" spc="-5" dirty="0">
                <a:latin typeface="Calibri"/>
                <a:cs typeface="Calibri"/>
              </a:rPr>
              <a:t>taşımaktadır.</a:t>
            </a:r>
            <a:r>
              <a:rPr sz="1700" dirty="0">
                <a:latin typeface="Calibri"/>
                <a:cs typeface="Calibri"/>
              </a:rPr>
              <a:t> </a:t>
            </a:r>
            <a:r>
              <a:rPr sz="1700" spc="-5" dirty="0">
                <a:latin typeface="Calibri"/>
                <a:cs typeface="Calibri"/>
              </a:rPr>
              <a:t>Alan</a:t>
            </a:r>
            <a:r>
              <a:rPr sz="1700" spc="5" dirty="0">
                <a:latin typeface="Calibri"/>
                <a:cs typeface="Calibri"/>
              </a:rPr>
              <a:t> </a:t>
            </a:r>
            <a:r>
              <a:rPr sz="1700" spc="-5" dirty="0">
                <a:latin typeface="Calibri"/>
                <a:cs typeface="Calibri"/>
              </a:rPr>
              <a:t>becerileri;</a:t>
            </a:r>
            <a:r>
              <a:rPr sz="1700" spc="5" dirty="0">
                <a:latin typeface="Calibri"/>
                <a:cs typeface="Calibri"/>
              </a:rPr>
              <a:t> </a:t>
            </a:r>
            <a:r>
              <a:rPr sz="1700" spc="-5" dirty="0">
                <a:latin typeface="Calibri"/>
                <a:cs typeface="Calibri"/>
              </a:rPr>
              <a:t>kavramsal </a:t>
            </a:r>
            <a:r>
              <a:rPr sz="1700" dirty="0">
                <a:latin typeface="Calibri"/>
                <a:cs typeface="Calibri"/>
              </a:rPr>
              <a:t> </a:t>
            </a:r>
            <a:r>
              <a:rPr sz="1700" spc="-5" dirty="0">
                <a:latin typeface="Calibri"/>
                <a:cs typeface="Calibri"/>
              </a:rPr>
              <a:t>becerileri</a:t>
            </a:r>
            <a:r>
              <a:rPr sz="1700" dirty="0">
                <a:latin typeface="Calibri"/>
                <a:cs typeface="Calibri"/>
              </a:rPr>
              <a:t> </a:t>
            </a:r>
            <a:r>
              <a:rPr sz="1700" spc="-5" dirty="0">
                <a:latin typeface="Calibri"/>
                <a:cs typeface="Calibri"/>
              </a:rPr>
              <a:t>ve/veya</a:t>
            </a:r>
            <a:r>
              <a:rPr sz="1700" spc="5" dirty="0">
                <a:latin typeface="Calibri"/>
                <a:cs typeface="Calibri"/>
              </a:rPr>
              <a:t> </a:t>
            </a:r>
            <a:r>
              <a:rPr sz="1700" spc="-5" dirty="0">
                <a:latin typeface="Calibri"/>
                <a:cs typeface="Calibri"/>
              </a:rPr>
              <a:t>alana</a:t>
            </a:r>
            <a:r>
              <a:rPr sz="1700" spc="5" dirty="0">
                <a:latin typeface="Calibri"/>
                <a:cs typeface="Calibri"/>
              </a:rPr>
              <a:t> </a:t>
            </a:r>
            <a:r>
              <a:rPr sz="1700" spc="-5" dirty="0">
                <a:latin typeface="Calibri"/>
                <a:cs typeface="Calibri"/>
              </a:rPr>
              <a:t>özgü</a:t>
            </a:r>
            <a:r>
              <a:rPr sz="1700" dirty="0">
                <a:latin typeface="Calibri"/>
                <a:cs typeface="Calibri"/>
              </a:rPr>
              <a:t> </a:t>
            </a:r>
            <a:r>
              <a:rPr sz="1700" spc="-5" dirty="0">
                <a:latin typeface="Calibri"/>
                <a:cs typeface="Calibri"/>
              </a:rPr>
              <a:t>bütünleşik</a:t>
            </a:r>
            <a:r>
              <a:rPr sz="1700" spc="5" dirty="0">
                <a:latin typeface="Calibri"/>
                <a:cs typeface="Calibri"/>
              </a:rPr>
              <a:t> </a:t>
            </a:r>
            <a:r>
              <a:rPr sz="1700" spc="-5" dirty="0">
                <a:latin typeface="Calibri"/>
                <a:cs typeface="Calibri"/>
              </a:rPr>
              <a:t>becerileri</a:t>
            </a:r>
            <a:r>
              <a:rPr sz="1700" spc="5" dirty="0">
                <a:latin typeface="Calibri"/>
                <a:cs typeface="Calibri"/>
              </a:rPr>
              <a:t> </a:t>
            </a:r>
            <a:r>
              <a:rPr sz="1700" spc="-5" dirty="0">
                <a:latin typeface="Calibri"/>
                <a:cs typeface="Calibri"/>
              </a:rPr>
              <a:t>kapsayacak</a:t>
            </a:r>
            <a:r>
              <a:rPr sz="1700" spc="10" dirty="0">
                <a:latin typeface="Calibri"/>
                <a:cs typeface="Calibri"/>
              </a:rPr>
              <a:t> </a:t>
            </a:r>
            <a:r>
              <a:rPr sz="1700" spc="-5" dirty="0">
                <a:latin typeface="Calibri"/>
                <a:cs typeface="Calibri"/>
              </a:rPr>
              <a:t>şekilde</a:t>
            </a:r>
            <a:r>
              <a:rPr sz="1700" spc="10" dirty="0">
                <a:latin typeface="Calibri"/>
                <a:cs typeface="Calibri"/>
              </a:rPr>
              <a:t> </a:t>
            </a:r>
            <a:r>
              <a:rPr sz="1700" spc="-5" dirty="0">
                <a:latin typeface="Calibri"/>
                <a:cs typeface="Calibri"/>
              </a:rPr>
              <a:t>yapılandırılmıştır.</a:t>
            </a:r>
            <a:r>
              <a:rPr sz="1700" dirty="0">
                <a:latin typeface="Calibri"/>
                <a:cs typeface="Calibri"/>
              </a:rPr>
              <a:t> Bu</a:t>
            </a:r>
            <a:r>
              <a:rPr sz="1700" spc="-5" dirty="0">
                <a:latin typeface="Calibri"/>
                <a:cs typeface="Calibri"/>
              </a:rPr>
              <a:t> yönüyle</a:t>
            </a:r>
            <a:r>
              <a:rPr sz="1700" spc="10" dirty="0">
                <a:latin typeface="Calibri"/>
                <a:cs typeface="Calibri"/>
              </a:rPr>
              <a:t> </a:t>
            </a:r>
            <a:r>
              <a:rPr sz="1700" spc="-5" dirty="0">
                <a:latin typeface="Calibri"/>
                <a:cs typeface="Calibri"/>
              </a:rPr>
              <a:t>alan</a:t>
            </a:r>
            <a:r>
              <a:rPr sz="1700" dirty="0">
                <a:latin typeface="Calibri"/>
                <a:cs typeface="Calibri"/>
              </a:rPr>
              <a:t> </a:t>
            </a:r>
            <a:r>
              <a:rPr sz="1700" spc="-5" dirty="0">
                <a:latin typeface="Calibri"/>
                <a:cs typeface="Calibri"/>
              </a:rPr>
              <a:t>becerileri,</a:t>
            </a:r>
            <a:r>
              <a:rPr sz="1700" spc="5" dirty="0">
                <a:latin typeface="Calibri"/>
                <a:cs typeface="Calibri"/>
              </a:rPr>
              <a:t> </a:t>
            </a:r>
            <a:r>
              <a:rPr sz="1700" spc="-5" dirty="0">
                <a:latin typeface="Calibri"/>
                <a:cs typeface="Calibri"/>
              </a:rPr>
              <a:t>kavramsal </a:t>
            </a:r>
            <a:r>
              <a:rPr sz="1700" spc="-370" dirty="0">
                <a:latin typeface="Calibri"/>
                <a:cs typeface="Calibri"/>
              </a:rPr>
              <a:t> </a:t>
            </a:r>
            <a:r>
              <a:rPr sz="1700" spc="-5" dirty="0">
                <a:latin typeface="Calibri"/>
                <a:cs typeface="Calibri"/>
              </a:rPr>
              <a:t>becerileri</a:t>
            </a:r>
            <a:r>
              <a:rPr sz="1700" dirty="0">
                <a:latin typeface="Calibri"/>
                <a:cs typeface="Calibri"/>
              </a:rPr>
              <a:t> </a:t>
            </a:r>
            <a:r>
              <a:rPr sz="1700" spc="-5" dirty="0">
                <a:latin typeface="Calibri"/>
                <a:cs typeface="Calibri"/>
              </a:rPr>
              <a:t>ve/veya</a:t>
            </a:r>
            <a:r>
              <a:rPr sz="1700" spc="5" dirty="0">
                <a:latin typeface="Calibri"/>
                <a:cs typeface="Calibri"/>
              </a:rPr>
              <a:t> </a:t>
            </a:r>
            <a:r>
              <a:rPr sz="1700" spc="-5" dirty="0">
                <a:latin typeface="Calibri"/>
                <a:cs typeface="Calibri"/>
              </a:rPr>
              <a:t>alana</a:t>
            </a:r>
            <a:r>
              <a:rPr sz="1700" dirty="0">
                <a:latin typeface="Calibri"/>
                <a:cs typeface="Calibri"/>
              </a:rPr>
              <a:t> özgü </a:t>
            </a:r>
            <a:r>
              <a:rPr sz="1700" spc="-10" dirty="0">
                <a:latin typeface="Calibri"/>
                <a:cs typeface="Calibri"/>
              </a:rPr>
              <a:t>bütünleşik</a:t>
            </a:r>
            <a:r>
              <a:rPr sz="1700" spc="10" dirty="0">
                <a:latin typeface="Calibri"/>
                <a:cs typeface="Calibri"/>
              </a:rPr>
              <a:t> </a:t>
            </a:r>
            <a:r>
              <a:rPr sz="1700" spc="-5" dirty="0">
                <a:latin typeface="Calibri"/>
                <a:cs typeface="Calibri"/>
              </a:rPr>
              <a:t>becerileri</a:t>
            </a:r>
            <a:r>
              <a:rPr sz="1700" dirty="0">
                <a:latin typeface="Calibri"/>
                <a:cs typeface="Calibri"/>
              </a:rPr>
              <a:t> </a:t>
            </a:r>
            <a:r>
              <a:rPr sz="1700" spc="-5" dirty="0">
                <a:latin typeface="Calibri"/>
                <a:cs typeface="Calibri"/>
              </a:rPr>
              <a:t>kapsayan</a:t>
            </a:r>
            <a:r>
              <a:rPr sz="1700" dirty="0">
                <a:latin typeface="Calibri"/>
                <a:cs typeface="Calibri"/>
              </a:rPr>
              <a:t> </a:t>
            </a:r>
            <a:r>
              <a:rPr sz="1700" spc="-5" dirty="0">
                <a:latin typeface="Calibri"/>
                <a:cs typeface="Calibri"/>
              </a:rPr>
              <a:t>ve</a:t>
            </a:r>
            <a:r>
              <a:rPr sz="1700" spc="10" dirty="0">
                <a:latin typeface="Calibri"/>
                <a:cs typeface="Calibri"/>
              </a:rPr>
              <a:t> </a:t>
            </a:r>
            <a:r>
              <a:rPr sz="1700" spc="-5" dirty="0">
                <a:latin typeface="Calibri"/>
                <a:cs typeface="Calibri"/>
              </a:rPr>
              <a:t>bu becerilerin</a:t>
            </a:r>
            <a:r>
              <a:rPr sz="1700" dirty="0">
                <a:latin typeface="Calibri"/>
                <a:cs typeface="Calibri"/>
              </a:rPr>
              <a:t> </a:t>
            </a:r>
            <a:r>
              <a:rPr sz="1700" spc="-5" dirty="0">
                <a:latin typeface="Calibri"/>
                <a:cs typeface="Calibri"/>
              </a:rPr>
              <a:t>süreç</a:t>
            </a:r>
            <a:r>
              <a:rPr sz="1700" spc="10" dirty="0">
                <a:latin typeface="Calibri"/>
                <a:cs typeface="Calibri"/>
              </a:rPr>
              <a:t> </a:t>
            </a:r>
            <a:r>
              <a:rPr sz="1700" spc="-5" dirty="0">
                <a:latin typeface="Calibri"/>
                <a:cs typeface="Calibri"/>
              </a:rPr>
              <a:t>bileşenlerini</a:t>
            </a:r>
            <a:r>
              <a:rPr sz="1700" dirty="0">
                <a:latin typeface="Calibri"/>
                <a:cs typeface="Calibri"/>
              </a:rPr>
              <a:t> </a:t>
            </a:r>
            <a:r>
              <a:rPr sz="1700" spc="-5" dirty="0">
                <a:latin typeface="Calibri"/>
                <a:cs typeface="Calibri"/>
              </a:rPr>
              <a:t>de</a:t>
            </a:r>
            <a:r>
              <a:rPr sz="1700" spc="10" dirty="0">
                <a:latin typeface="Calibri"/>
                <a:cs typeface="Calibri"/>
              </a:rPr>
              <a:t> </a:t>
            </a:r>
            <a:r>
              <a:rPr sz="1700" spc="-5" dirty="0">
                <a:latin typeface="Calibri"/>
                <a:cs typeface="Calibri"/>
              </a:rPr>
              <a:t>içeren</a:t>
            </a:r>
            <a:r>
              <a:rPr sz="1700" dirty="0">
                <a:latin typeface="Calibri"/>
                <a:cs typeface="Calibri"/>
              </a:rPr>
              <a:t> </a:t>
            </a:r>
            <a:r>
              <a:rPr sz="1700" spc="-10" dirty="0">
                <a:latin typeface="Calibri"/>
                <a:cs typeface="Calibri"/>
              </a:rPr>
              <a:t>yapılardır.</a:t>
            </a:r>
            <a:endParaRPr sz="1700" dirty="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94158" y="3875773"/>
            <a:ext cx="9835893" cy="2069980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172884" y="237235"/>
            <a:ext cx="2831465" cy="568325"/>
          </a:xfrm>
          <a:prstGeom prst="rect">
            <a:avLst/>
          </a:prstGeom>
        </p:spPr>
        <p:txBody>
          <a:bodyPr vert="horz" wrap="square" lIns="0" tIns="26670" rIns="0" bIns="0" rtlCol="0">
            <a:spAutoFit/>
          </a:bodyPr>
          <a:lstStyle/>
          <a:p>
            <a:pPr marL="12700" marR="5080">
              <a:lnSpc>
                <a:spcPts val="2110"/>
              </a:lnSpc>
              <a:spcBef>
                <a:spcPts val="210"/>
              </a:spcBef>
            </a:pPr>
            <a:r>
              <a:rPr sz="1800" spc="-5" dirty="0">
                <a:solidFill>
                  <a:srgbClr val="FFFFFF"/>
                </a:solidFill>
              </a:rPr>
              <a:t>MAARİF MODELİ BİLEŞENLERİ </a:t>
            </a:r>
            <a:r>
              <a:rPr sz="1800" spc="-395" dirty="0">
                <a:solidFill>
                  <a:srgbClr val="FFFFFF"/>
                </a:solidFill>
              </a:rPr>
              <a:t> </a:t>
            </a:r>
            <a:r>
              <a:rPr sz="1800" spc="-5" dirty="0">
                <a:solidFill>
                  <a:srgbClr val="FFFFFF"/>
                </a:solidFill>
              </a:rPr>
              <a:t>BECERİLER ÇERÇEVESİ</a:t>
            </a:r>
            <a:endParaRPr sz="1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5">
            <a:extLst>
              <a:ext uri="{FF2B5EF4-FFF2-40B4-BE49-F238E27FC236}">
                <a16:creationId xmlns:a16="http://schemas.microsoft.com/office/drawing/2014/main" id="{81641639-09E0-A7A6-FC58-1B940478FF35}"/>
              </a:ext>
            </a:extLst>
          </p:cNvPr>
          <p:cNvSpPr txBox="1">
            <a:spLocks/>
          </p:cNvSpPr>
          <p:nvPr/>
        </p:nvSpPr>
        <p:spPr>
          <a:xfrm>
            <a:off x="1172884" y="237235"/>
            <a:ext cx="2831465" cy="565539"/>
          </a:xfrm>
          <a:prstGeom prst="rect">
            <a:avLst/>
          </a:prstGeom>
        </p:spPr>
        <p:txBody>
          <a:bodyPr vert="horz" wrap="square" lIns="0" tIns="26670" rIns="0" bIns="0" rtlCol="0">
            <a:spAutoFit/>
          </a:bodyPr>
          <a:lstStyle>
            <a:lvl1pPr>
              <a:defRPr sz="5400" b="1" i="0">
                <a:solidFill>
                  <a:schemeClr val="tx1"/>
                </a:solidFill>
                <a:latin typeface="Calibri"/>
                <a:ea typeface="+mj-ea"/>
                <a:cs typeface="Calibri"/>
              </a:defRPr>
            </a:lvl1pPr>
          </a:lstStyle>
          <a:p>
            <a:pPr marL="12700" marR="5080">
              <a:lnSpc>
                <a:spcPts val="2110"/>
              </a:lnSpc>
              <a:spcBef>
                <a:spcPts val="210"/>
              </a:spcBef>
            </a:pPr>
            <a:r>
              <a:rPr lang="tr-TR" sz="1800" kern="0" spc="-5" dirty="0">
                <a:solidFill>
                  <a:srgbClr val="FFFFFF"/>
                </a:solidFill>
              </a:rPr>
              <a:t>MAARİF MODELİ BİLEŞENLERİ </a:t>
            </a:r>
            <a:r>
              <a:rPr lang="tr-TR" sz="1800" kern="0" spc="-395" dirty="0">
                <a:solidFill>
                  <a:srgbClr val="FFFFFF"/>
                </a:solidFill>
              </a:rPr>
              <a:t> </a:t>
            </a:r>
            <a:r>
              <a:rPr lang="tr-TR" sz="1800" kern="0" spc="-5" dirty="0">
                <a:solidFill>
                  <a:srgbClr val="FFFFFF"/>
                </a:solidFill>
              </a:rPr>
              <a:t>TÜRKÇE ALAN BECERİLERİ</a:t>
            </a:r>
            <a:endParaRPr lang="tr-TR" sz="1800" kern="0" dirty="0"/>
          </a:p>
        </p:txBody>
      </p:sp>
      <p:sp>
        <p:nvSpPr>
          <p:cNvPr id="8" name="Freeform 6" descr="metin, ekran görüntüsü, diyagram, çizgi içeren bir resim  Açıklama otomatik olarak oluşturuldu">
            <a:extLst>
              <a:ext uri="{FF2B5EF4-FFF2-40B4-BE49-F238E27FC236}">
                <a16:creationId xmlns:a16="http://schemas.microsoft.com/office/drawing/2014/main" id="{664DB6C1-DA58-A50E-4537-525E9B8D9819}"/>
              </a:ext>
            </a:extLst>
          </p:cNvPr>
          <p:cNvSpPr/>
          <p:nvPr/>
        </p:nvSpPr>
        <p:spPr>
          <a:xfrm>
            <a:off x="2708148" y="1228344"/>
            <a:ext cx="6775704" cy="5449824"/>
          </a:xfrm>
          <a:custGeom>
            <a:avLst/>
            <a:gdLst/>
            <a:ahLst/>
            <a:cxnLst/>
            <a:rect l="l" t="t" r="r" b="b"/>
            <a:pathLst>
              <a:path w="6775704" h="5449824">
                <a:moveTo>
                  <a:pt x="0" y="0"/>
                </a:moveTo>
                <a:lnTo>
                  <a:pt x="6775704" y="0"/>
                </a:lnTo>
                <a:lnTo>
                  <a:pt x="6775704" y="5449824"/>
                </a:lnTo>
                <a:lnTo>
                  <a:pt x="0" y="544982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</p:spTree>
    <p:extLst>
      <p:ext uri="{BB962C8B-B14F-4D97-AF65-F5344CB8AC3E}">
        <p14:creationId xmlns:p14="http://schemas.microsoft.com/office/powerpoint/2010/main" val="66763323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5">
            <a:extLst>
              <a:ext uri="{FF2B5EF4-FFF2-40B4-BE49-F238E27FC236}">
                <a16:creationId xmlns:a16="http://schemas.microsoft.com/office/drawing/2014/main" id="{81641639-09E0-A7A6-FC58-1B940478FF35}"/>
              </a:ext>
            </a:extLst>
          </p:cNvPr>
          <p:cNvSpPr txBox="1">
            <a:spLocks/>
          </p:cNvSpPr>
          <p:nvPr/>
        </p:nvSpPr>
        <p:spPr>
          <a:xfrm>
            <a:off x="1172884" y="237235"/>
            <a:ext cx="2831465" cy="565539"/>
          </a:xfrm>
          <a:prstGeom prst="rect">
            <a:avLst/>
          </a:prstGeom>
        </p:spPr>
        <p:txBody>
          <a:bodyPr vert="horz" wrap="square" lIns="0" tIns="26670" rIns="0" bIns="0" rtlCol="0">
            <a:spAutoFit/>
          </a:bodyPr>
          <a:lstStyle>
            <a:lvl1pPr>
              <a:defRPr sz="5400" b="1" i="0">
                <a:solidFill>
                  <a:schemeClr val="tx1"/>
                </a:solidFill>
                <a:latin typeface="Calibri"/>
                <a:ea typeface="+mj-ea"/>
                <a:cs typeface="Calibri"/>
              </a:defRPr>
            </a:lvl1pPr>
          </a:lstStyle>
          <a:p>
            <a:pPr marL="12700" marR="5080">
              <a:lnSpc>
                <a:spcPts val="2110"/>
              </a:lnSpc>
              <a:spcBef>
                <a:spcPts val="210"/>
              </a:spcBef>
            </a:pPr>
            <a:r>
              <a:rPr lang="tr-TR" sz="1800" kern="0" spc="-5" dirty="0">
                <a:solidFill>
                  <a:srgbClr val="FFFFFF"/>
                </a:solidFill>
              </a:rPr>
              <a:t>MAARİF MODELİ BİLEŞENLERİ </a:t>
            </a:r>
            <a:r>
              <a:rPr lang="tr-TR" sz="1800" kern="0" spc="-395" dirty="0">
                <a:solidFill>
                  <a:srgbClr val="FFFFFF"/>
                </a:solidFill>
              </a:rPr>
              <a:t> </a:t>
            </a:r>
            <a:r>
              <a:rPr lang="tr-TR" sz="1800" kern="0" spc="-5" dirty="0">
                <a:solidFill>
                  <a:srgbClr val="FFFFFF"/>
                </a:solidFill>
              </a:rPr>
              <a:t>MATEMAİK ALAN BECERİLERİ</a:t>
            </a:r>
            <a:endParaRPr lang="tr-TR" sz="1800" kern="0" dirty="0"/>
          </a:p>
        </p:txBody>
      </p:sp>
      <p:sp>
        <p:nvSpPr>
          <p:cNvPr id="2" name="Freeform 6" descr="metin, ekran görüntüsü, diyagram, daire içeren bir resim  Açıklama otomatik olarak oluşturuldu">
            <a:extLst>
              <a:ext uri="{FF2B5EF4-FFF2-40B4-BE49-F238E27FC236}">
                <a16:creationId xmlns:a16="http://schemas.microsoft.com/office/drawing/2014/main" id="{C8826862-8ECF-6259-8E66-8784D6CA3CF9}"/>
              </a:ext>
            </a:extLst>
          </p:cNvPr>
          <p:cNvSpPr/>
          <p:nvPr/>
        </p:nvSpPr>
        <p:spPr>
          <a:xfrm>
            <a:off x="2590800" y="1447800"/>
            <a:ext cx="6257544" cy="4919981"/>
          </a:xfrm>
          <a:custGeom>
            <a:avLst/>
            <a:gdLst/>
            <a:ahLst/>
            <a:cxnLst/>
            <a:rect l="l" t="t" r="r" b="b"/>
            <a:pathLst>
              <a:path w="4573524" h="3666744">
                <a:moveTo>
                  <a:pt x="0" y="0"/>
                </a:moveTo>
                <a:lnTo>
                  <a:pt x="4573524" y="0"/>
                </a:lnTo>
                <a:lnTo>
                  <a:pt x="4573524" y="3666744"/>
                </a:lnTo>
                <a:lnTo>
                  <a:pt x="0" y="366674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35694610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5">
            <a:extLst>
              <a:ext uri="{FF2B5EF4-FFF2-40B4-BE49-F238E27FC236}">
                <a16:creationId xmlns:a16="http://schemas.microsoft.com/office/drawing/2014/main" id="{81641639-09E0-A7A6-FC58-1B940478FF35}"/>
              </a:ext>
            </a:extLst>
          </p:cNvPr>
          <p:cNvSpPr txBox="1">
            <a:spLocks/>
          </p:cNvSpPr>
          <p:nvPr/>
        </p:nvSpPr>
        <p:spPr>
          <a:xfrm>
            <a:off x="1172884" y="237235"/>
            <a:ext cx="3170516" cy="565539"/>
          </a:xfrm>
          <a:prstGeom prst="rect">
            <a:avLst/>
          </a:prstGeom>
        </p:spPr>
        <p:txBody>
          <a:bodyPr vert="horz" wrap="square" lIns="0" tIns="26670" rIns="0" bIns="0" rtlCol="0">
            <a:spAutoFit/>
          </a:bodyPr>
          <a:lstStyle>
            <a:lvl1pPr>
              <a:defRPr sz="5400" b="1" i="0">
                <a:solidFill>
                  <a:schemeClr val="tx1"/>
                </a:solidFill>
                <a:latin typeface="Calibri"/>
                <a:ea typeface="+mj-ea"/>
                <a:cs typeface="Calibri"/>
              </a:defRPr>
            </a:lvl1pPr>
          </a:lstStyle>
          <a:p>
            <a:pPr marL="12700" marR="5080">
              <a:lnSpc>
                <a:spcPts val="2110"/>
              </a:lnSpc>
              <a:spcBef>
                <a:spcPts val="210"/>
              </a:spcBef>
            </a:pPr>
            <a:r>
              <a:rPr lang="tr-TR" sz="1800" kern="0" spc="-5" dirty="0">
                <a:solidFill>
                  <a:srgbClr val="FFFFFF"/>
                </a:solidFill>
              </a:rPr>
              <a:t>MAARİF MODELİ BİLEŞENLERİ </a:t>
            </a:r>
            <a:r>
              <a:rPr lang="tr-TR" sz="1800" kern="0" spc="-395" dirty="0">
                <a:solidFill>
                  <a:srgbClr val="FFFFFF"/>
                </a:solidFill>
              </a:rPr>
              <a:t> </a:t>
            </a:r>
            <a:r>
              <a:rPr lang="tr-TR" sz="1800" kern="0" spc="-5" dirty="0">
                <a:solidFill>
                  <a:srgbClr val="FFFFFF"/>
                </a:solidFill>
              </a:rPr>
              <a:t>FEN BİLİMLERİ ALAN BECERİLERİ</a:t>
            </a:r>
            <a:endParaRPr lang="tr-TR" sz="1800" kern="0" dirty="0"/>
          </a:p>
        </p:txBody>
      </p:sp>
      <p:sp>
        <p:nvSpPr>
          <p:cNvPr id="3" name="Freeform 6" descr="metin, ekran görüntüsü, daire, diyagram içeren bir resim  Açıklama otomatik olarak oluşturuldu">
            <a:extLst>
              <a:ext uri="{FF2B5EF4-FFF2-40B4-BE49-F238E27FC236}">
                <a16:creationId xmlns:a16="http://schemas.microsoft.com/office/drawing/2014/main" id="{A60096BA-7583-794C-A180-9470D4E4EDFB}"/>
              </a:ext>
            </a:extLst>
          </p:cNvPr>
          <p:cNvSpPr/>
          <p:nvPr/>
        </p:nvSpPr>
        <p:spPr>
          <a:xfrm>
            <a:off x="3124200" y="1143000"/>
            <a:ext cx="5486400" cy="5334000"/>
          </a:xfrm>
          <a:custGeom>
            <a:avLst/>
            <a:gdLst/>
            <a:ahLst/>
            <a:cxnLst/>
            <a:rect l="l" t="t" r="r" b="b"/>
            <a:pathLst>
              <a:path w="4559808" h="4090416">
                <a:moveTo>
                  <a:pt x="0" y="0"/>
                </a:moveTo>
                <a:lnTo>
                  <a:pt x="4559808" y="0"/>
                </a:lnTo>
                <a:lnTo>
                  <a:pt x="4559808" y="4090416"/>
                </a:lnTo>
                <a:lnTo>
                  <a:pt x="0" y="409041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</p:spTree>
    <p:extLst>
      <p:ext uri="{BB962C8B-B14F-4D97-AF65-F5344CB8AC3E}">
        <p14:creationId xmlns:p14="http://schemas.microsoft.com/office/powerpoint/2010/main" val="278122317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5">
            <a:extLst>
              <a:ext uri="{FF2B5EF4-FFF2-40B4-BE49-F238E27FC236}">
                <a16:creationId xmlns:a16="http://schemas.microsoft.com/office/drawing/2014/main" id="{81641639-09E0-A7A6-FC58-1B940478FF35}"/>
              </a:ext>
            </a:extLst>
          </p:cNvPr>
          <p:cNvSpPr txBox="1">
            <a:spLocks/>
          </p:cNvSpPr>
          <p:nvPr/>
        </p:nvSpPr>
        <p:spPr>
          <a:xfrm>
            <a:off x="1172884" y="237235"/>
            <a:ext cx="3551516" cy="591187"/>
          </a:xfrm>
          <a:prstGeom prst="rect">
            <a:avLst/>
          </a:prstGeom>
        </p:spPr>
        <p:txBody>
          <a:bodyPr vert="horz" wrap="square" lIns="0" tIns="26670" rIns="0" bIns="0" rtlCol="0">
            <a:spAutoFit/>
          </a:bodyPr>
          <a:lstStyle>
            <a:lvl1pPr>
              <a:defRPr sz="5400" b="1" i="0">
                <a:solidFill>
                  <a:schemeClr val="tx1"/>
                </a:solidFill>
                <a:latin typeface="Calibri"/>
                <a:ea typeface="+mj-ea"/>
                <a:cs typeface="Calibri"/>
              </a:defRPr>
            </a:lvl1pPr>
          </a:lstStyle>
          <a:p>
            <a:pPr marL="12700" marR="5080">
              <a:lnSpc>
                <a:spcPts val="2110"/>
              </a:lnSpc>
              <a:spcBef>
                <a:spcPts val="210"/>
              </a:spcBef>
            </a:pPr>
            <a:r>
              <a:rPr lang="tr-TR" sz="1800" kern="0" spc="-5" dirty="0">
                <a:solidFill>
                  <a:srgbClr val="FFFFFF"/>
                </a:solidFill>
              </a:rPr>
              <a:t>MAARİF MODELİ BİLEŞENLERİ </a:t>
            </a:r>
            <a:r>
              <a:rPr lang="tr-TR" sz="1800" kern="0" spc="-395" dirty="0">
                <a:solidFill>
                  <a:srgbClr val="FFFFFF"/>
                </a:solidFill>
              </a:rPr>
              <a:t> </a:t>
            </a:r>
            <a:endParaRPr lang="tr-TR" sz="1800" kern="0" spc="-5" dirty="0">
              <a:solidFill>
                <a:srgbClr val="FFFFFF"/>
              </a:solidFill>
            </a:endParaRPr>
          </a:p>
          <a:p>
            <a:pPr marL="12700" marR="5080">
              <a:lnSpc>
                <a:spcPts val="2110"/>
              </a:lnSpc>
              <a:spcBef>
                <a:spcPts val="210"/>
              </a:spcBef>
            </a:pPr>
            <a:r>
              <a:rPr lang="tr-TR" sz="1800" kern="0" spc="-5" dirty="0">
                <a:solidFill>
                  <a:srgbClr val="FFFFFF"/>
                </a:solidFill>
              </a:rPr>
              <a:t>SOSYAL BİLİMLERİ ALAN BECERİLERİ</a:t>
            </a:r>
            <a:endParaRPr lang="tr-TR" sz="1800" kern="0" dirty="0"/>
          </a:p>
        </p:txBody>
      </p:sp>
      <p:sp>
        <p:nvSpPr>
          <p:cNvPr id="2" name="Freeform 6" descr="metin, ekran görüntüsü, yazı tipi içeren bir resim  Açıklama otomatik olarak oluşturuldu">
            <a:extLst>
              <a:ext uri="{FF2B5EF4-FFF2-40B4-BE49-F238E27FC236}">
                <a16:creationId xmlns:a16="http://schemas.microsoft.com/office/drawing/2014/main" id="{7A1FF98B-4923-0EBC-658A-918A075EB0B7}"/>
              </a:ext>
            </a:extLst>
          </p:cNvPr>
          <p:cNvSpPr/>
          <p:nvPr/>
        </p:nvSpPr>
        <p:spPr>
          <a:xfrm>
            <a:off x="2354580" y="1219200"/>
            <a:ext cx="7018020" cy="5486400"/>
          </a:xfrm>
          <a:custGeom>
            <a:avLst/>
            <a:gdLst/>
            <a:ahLst/>
            <a:cxnLst/>
            <a:rect l="l" t="t" r="r" b="b"/>
            <a:pathLst>
              <a:path w="4739640" h="3130296">
                <a:moveTo>
                  <a:pt x="0" y="0"/>
                </a:moveTo>
                <a:lnTo>
                  <a:pt x="4739640" y="0"/>
                </a:lnTo>
                <a:lnTo>
                  <a:pt x="4739640" y="3130296"/>
                </a:lnTo>
                <a:lnTo>
                  <a:pt x="0" y="313029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</p:spTree>
    <p:extLst>
      <p:ext uri="{BB962C8B-B14F-4D97-AF65-F5344CB8AC3E}">
        <p14:creationId xmlns:p14="http://schemas.microsoft.com/office/powerpoint/2010/main" val="130940046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442835" y="4381500"/>
            <a:ext cx="202565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spc="-5" dirty="0">
                <a:solidFill>
                  <a:srgbClr val="00B0F0"/>
                </a:solidFill>
                <a:latin typeface="Calibri"/>
                <a:cs typeface="Calibri"/>
              </a:rPr>
              <a:t>BENLİK</a:t>
            </a:r>
            <a:r>
              <a:rPr sz="2000" b="1" spc="-35" dirty="0">
                <a:solidFill>
                  <a:srgbClr val="00B0F0"/>
                </a:solidFill>
                <a:latin typeface="Calibri"/>
                <a:cs typeface="Calibri"/>
              </a:rPr>
              <a:t> </a:t>
            </a:r>
            <a:r>
              <a:rPr sz="2000" b="1" spc="-5" dirty="0">
                <a:solidFill>
                  <a:srgbClr val="00B0F0"/>
                </a:solidFill>
                <a:latin typeface="Calibri"/>
                <a:cs typeface="Calibri"/>
              </a:rPr>
              <a:t>EĞİLİMLERİ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42835" y="4740147"/>
            <a:ext cx="2857500" cy="1625600"/>
          </a:xfrm>
          <a:prstGeom prst="rect">
            <a:avLst/>
          </a:prstGeom>
        </p:spPr>
        <p:txBody>
          <a:bodyPr vert="horz" wrap="square" lIns="0" tIns="85725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675"/>
              </a:spcBef>
              <a:buAutoNum type="arabicPeriod"/>
              <a:tabLst>
                <a:tab pos="354965" algn="l"/>
                <a:tab pos="355600" algn="l"/>
              </a:tabLst>
            </a:pPr>
            <a:r>
              <a:rPr sz="1600" spc="-5" dirty="0">
                <a:latin typeface="Calibri"/>
                <a:cs typeface="Calibri"/>
              </a:rPr>
              <a:t>Merak</a:t>
            </a:r>
            <a:endParaRPr sz="16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575"/>
              </a:spcBef>
              <a:buAutoNum type="arabicPeriod"/>
              <a:tabLst>
                <a:tab pos="354965" algn="l"/>
                <a:tab pos="355600" algn="l"/>
              </a:tabLst>
            </a:pPr>
            <a:r>
              <a:rPr sz="1600" spc="-5" dirty="0">
                <a:latin typeface="Calibri"/>
                <a:cs typeface="Calibri"/>
              </a:rPr>
              <a:t>Bağımsızlık</a:t>
            </a:r>
            <a:endParaRPr sz="16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575"/>
              </a:spcBef>
              <a:buAutoNum type="arabicPeriod"/>
              <a:tabLst>
                <a:tab pos="354965" algn="l"/>
                <a:tab pos="355600" algn="l"/>
              </a:tabLst>
            </a:pPr>
            <a:r>
              <a:rPr sz="1600" spc="-5" dirty="0">
                <a:latin typeface="Calibri"/>
                <a:cs typeface="Calibri"/>
              </a:rPr>
              <a:t>Azim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ve</a:t>
            </a:r>
            <a:r>
              <a:rPr sz="1600" spc="-2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Kararlılık</a:t>
            </a:r>
            <a:endParaRPr sz="16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675"/>
              </a:spcBef>
              <a:buAutoNum type="arabicPeriod"/>
              <a:tabLst>
                <a:tab pos="354965" algn="l"/>
                <a:tab pos="355600" algn="l"/>
              </a:tabLst>
            </a:pPr>
            <a:r>
              <a:rPr sz="1600" spc="-5" dirty="0">
                <a:latin typeface="Calibri"/>
                <a:cs typeface="Calibri"/>
              </a:rPr>
              <a:t>Kendine</a:t>
            </a:r>
            <a:r>
              <a:rPr sz="1600" spc="-1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İnanma</a:t>
            </a:r>
            <a:r>
              <a:rPr sz="1600" spc="-2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(Öz</a:t>
            </a:r>
            <a:r>
              <a:rPr sz="1600" spc="-1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Yeterlilik)</a:t>
            </a:r>
            <a:endParaRPr sz="16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600"/>
              </a:spcBef>
              <a:buAutoNum type="arabicPeriod"/>
              <a:tabLst>
                <a:tab pos="354965" algn="l"/>
                <a:tab pos="355600" algn="l"/>
              </a:tabLst>
            </a:pPr>
            <a:r>
              <a:rPr sz="1600" spc="-5" dirty="0">
                <a:latin typeface="Calibri"/>
                <a:cs typeface="Calibri"/>
              </a:rPr>
              <a:t>Kendine</a:t>
            </a:r>
            <a:r>
              <a:rPr sz="1600" spc="-1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Güvenme </a:t>
            </a:r>
            <a:r>
              <a:rPr sz="1600" dirty="0">
                <a:latin typeface="Calibri"/>
                <a:cs typeface="Calibri"/>
              </a:rPr>
              <a:t>(Öz</a:t>
            </a:r>
            <a:r>
              <a:rPr sz="1600" spc="-5" dirty="0">
                <a:latin typeface="Calibri"/>
                <a:cs typeface="Calibri"/>
              </a:rPr>
              <a:t> Güven)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311675" y="4381500"/>
            <a:ext cx="201676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spc="-5" dirty="0">
                <a:solidFill>
                  <a:srgbClr val="00B0F0"/>
                </a:solidFill>
                <a:latin typeface="Calibri"/>
                <a:cs typeface="Calibri"/>
              </a:rPr>
              <a:t>SOSYAL</a:t>
            </a:r>
            <a:r>
              <a:rPr sz="2000" b="1" spc="-40" dirty="0">
                <a:solidFill>
                  <a:srgbClr val="00B0F0"/>
                </a:solidFill>
                <a:latin typeface="Calibri"/>
                <a:cs typeface="Calibri"/>
              </a:rPr>
              <a:t> </a:t>
            </a:r>
            <a:r>
              <a:rPr sz="2000" b="1" spc="-5" dirty="0">
                <a:solidFill>
                  <a:srgbClr val="00B0F0"/>
                </a:solidFill>
                <a:latin typeface="Calibri"/>
                <a:cs typeface="Calibri"/>
              </a:rPr>
              <a:t>EĞİLİMLER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311675" y="4740147"/>
            <a:ext cx="1438275" cy="1625600"/>
          </a:xfrm>
          <a:prstGeom prst="rect">
            <a:avLst/>
          </a:prstGeom>
        </p:spPr>
        <p:txBody>
          <a:bodyPr vert="horz" wrap="square" lIns="0" tIns="85725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675"/>
              </a:spcBef>
              <a:buAutoNum type="arabicPeriod"/>
              <a:tabLst>
                <a:tab pos="354965" algn="l"/>
                <a:tab pos="355600" algn="l"/>
              </a:tabLst>
            </a:pPr>
            <a:r>
              <a:rPr sz="1600" spc="-5" dirty="0">
                <a:latin typeface="Calibri"/>
                <a:cs typeface="Calibri"/>
              </a:rPr>
              <a:t>Empati</a:t>
            </a:r>
            <a:endParaRPr sz="1600" dirty="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575"/>
              </a:spcBef>
              <a:buAutoNum type="arabicPeriod"/>
              <a:tabLst>
                <a:tab pos="354965" algn="l"/>
                <a:tab pos="355600" algn="l"/>
              </a:tabLst>
            </a:pPr>
            <a:r>
              <a:rPr sz="1600" spc="-5" dirty="0">
                <a:latin typeface="Calibri"/>
                <a:cs typeface="Calibri"/>
              </a:rPr>
              <a:t>Sorumluluk</a:t>
            </a:r>
            <a:endParaRPr sz="1600" dirty="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575"/>
              </a:spcBef>
              <a:buAutoNum type="arabicPeriod"/>
              <a:tabLst>
                <a:tab pos="354965" algn="l"/>
                <a:tab pos="355600" algn="l"/>
              </a:tabLst>
            </a:pPr>
            <a:r>
              <a:rPr sz="1600" spc="-5" dirty="0">
                <a:latin typeface="Calibri"/>
                <a:cs typeface="Calibri"/>
              </a:rPr>
              <a:t>Girişkenlik</a:t>
            </a:r>
            <a:endParaRPr sz="1600" dirty="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675"/>
              </a:spcBef>
              <a:buAutoNum type="arabicPeriod"/>
              <a:tabLst>
                <a:tab pos="354965" algn="l"/>
                <a:tab pos="355600" algn="l"/>
              </a:tabLst>
            </a:pPr>
            <a:r>
              <a:rPr sz="1600" spc="-5" dirty="0">
                <a:latin typeface="Calibri"/>
                <a:cs typeface="Calibri"/>
              </a:rPr>
              <a:t>Güven</a:t>
            </a:r>
            <a:endParaRPr sz="1600" dirty="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600"/>
              </a:spcBef>
              <a:buAutoNum type="arabicPeriod"/>
              <a:tabLst>
                <a:tab pos="354965" algn="l"/>
                <a:tab pos="355600" algn="l"/>
              </a:tabLst>
            </a:pPr>
            <a:r>
              <a:rPr sz="1600" spc="-5" dirty="0">
                <a:latin typeface="Calibri"/>
                <a:cs typeface="Calibri"/>
              </a:rPr>
              <a:t>Oyunseverlik</a:t>
            </a:r>
            <a:endParaRPr sz="1600" dirty="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42818" y="1028700"/>
            <a:ext cx="11291981" cy="10490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645"/>
              </a:lnSpc>
              <a:spcBef>
                <a:spcPts val="100"/>
              </a:spcBef>
            </a:pPr>
            <a:r>
              <a:rPr sz="1400" b="1" spc="-5" dirty="0">
                <a:solidFill>
                  <a:srgbClr val="2DAAE1"/>
                </a:solidFill>
                <a:latin typeface="Arial"/>
                <a:cs typeface="Arial"/>
              </a:rPr>
              <a:t>Eğilimler</a:t>
            </a:r>
            <a:endParaRPr sz="1400" dirty="0">
              <a:latin typeface="Arial"/>
              <a:cs typeface="Arial"/>
            </a:endParaRPr>
          </a:p>
          <a:p>
            <a:pPr marL="12700" marR="5080">
              <a:lnSpc>
                <a:spcPct val="150000"/>
              </a:lnSpc>
            </a:pPr>
            <a:r>
              <a:rPr spc="-95" dirty="0">
                <a:latin typeface="+mj-lt"/>
                <a:cs typeface="Arial MT"/>
              </a:rPr>
              <a:t>Eğilim;</a:t>
            </a:r>
            <a:r>
              <a:rPr spc="10" dirty="0">
                <a:latin typeface="+mj-lt"/>
                <a:cs typeface="Arial MT"/>
              </a:rPr>
              <a:t> </a:t>
            </a:r>
            <a:r>
              <a:rPr lang="tr-TR" spc="-105" dirty="0">
                <a:latin typeface="+mj-lt"/>
                <a:cs typeface="Arial MT"/>
              </a:rPr>
              <a:t>kişinin sahip olduğu becerileri gerekli durumlarda niyet, duyarlılık, isteklilik ve değerlendirme ögeleri doğrultusunda nasıl kullandığı ile ilgili zihinsel örüntüleri ifade etmektedir.</a:t>
            </a:r>
            <a:endParaRPr sz="1600" dirty="0">
              <a:latin typeface="+mj-lt"/>
              <a:cs typeface="Arial MT"/>
            </a:endParaRPr>
          </a:p>
        </p:txBody>
      </p:sp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505189" y="2197100"/>
            <a:ext cx="7181621" cy="2061883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8241651" y="4381500"/>
            <a:ext cx="264414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spc="-5" dirty="0">
                <a:solidFill>
                  <a:srgbClr val="00B0F0"/>
                </a:solidFill>
                <a:latin typeface="Calibri"/>
                <a:cs typeface="Calibri"/>
              </a:rPr>
              <a:t>ENTELEKTÜEL</a:t>
            </a:r>
            <a:r>
              <a:rPr sz="2000" b="1" spc="-30" dirty="0">
                <a:solidFill>
                  <a:srgbClr val="00B0F0"/>
                </a:solidFill>
                <a:latin typeface="Calibri"/>
                <a:cs typeface="Calibri"/>
              </a:rPr>
              <a:t> </a:t>
            </a:r>
            <a:r>
              <a:rPr sz="2000" b="1" spc="-5" dirty="0">
                <a:solidFill>
                  <a:srgbClr val="00B0F0"/>
                </a:solidFill>
                <a:latin typeface="Calibri"/>
                <a:cs typeface="Calibri"/>
              </a:rPr>
              <a:t>EĞİLİMLER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8052739" y="4740147"/>
            <a:ext cx="1590040" cy="1625600"/>
          </a:xfrm>
          <a:prstGeom prst="rect">
            <a:avLst/>
          </a:prstGeom>
        </p:spPr>
        <p:txBody>
          <a:bodyPr vert="horz" wrap="square" lIns="0" tIns="85725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675"/>
              </a:spcBef>
              <a:buAutoNum type="arabicPeriod"/>
              <a:tabLst>
                <a:tab pos="354965" algn="l"/>
                <a:tab pos="355600" algn="l"/>
              </a:tabLst>
            </a:pPr>
            <a:r>
              <a:rPr sz="1600" spc="-5" dirty="0">
                <a:latin typeface="Calibri"/>
                <a:cs typeface="Calibri"/>
              </a:rPr>
              <a:t>Uzmanlaşma</a:t>
            </a:r>
            <a:endParaRPr sz="16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575"/>
              </a:spcBef>
              <a:buAutoNum type="arabicPeriod"/>
              <a:tabLst>
                <a:tab pos="354965" algn="l"/>
                <a:tab pos="355600" algn="l"/>
              </a:tabLst>
            </a:pPr>
            <a:r>
              <a:rPr sz="1600" spc="-5" dirty="0">
                <a:latin typeface="Calibri"/>
                <a:cs typeface="Calibri"/>
              </a:rPr>
              <a:t>Odaklanma</a:t>
            </a:r>
            <a:endParaRPr sz="16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575"/>
              </a:spcBef>
              <a:buAutoNum type="arabicPeriod"/>
              <a:tabLst>
                <a:tab pos="354965" algn="l"/>
                <a:tab pos="355600" algn="l"/>
              </a:tabLst>
            </a:pPr>
            <a:r>
              <a:rPr sz="1600" spc="-5" dirty="0">
                <a:latin typeface="Calibri"/>
                <a:cs typeface="Calibri"/>
              </a:rPr>
              <a:t>Yaratıcılık</a:t>
            </a:r>
            <a:endParaRPr sz="16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675"/>
              </a:spcBef>
              <a:buAutoNum type="arabicPeriod"/>
              <a:tabLst>
                <a:tab pos="354965" algn="l"/>
                <a:tab pos="355600" algn="l"/>
              </a:tabLst>
            </a:pPr>
            <a:r>
              <a:rPr sz="1600" spc="-5" dirty="0">
                <a:latin typeface="Calibri"/>
                <a:cs typeface="Calibri"/>
              </a:rPr>
              <a:t>Gerçeği</a:t>
            </a:r>
            <a:r>
              <a:rPr sz="1600" spc="-5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Arama</a:t>
            </a:r>
            <a:endParaRPr sz="16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600"/>
              </a:spcBef>
              <a:buAutoNum type="arabicPeriod"/>
              <a:tabLst>
                <a:tab pos="354965" algn="l"/>
                <a:tab pos="355600" algn="l"/>
              </a:tabLst>
            </a:pPr>
            <a:r>
              <a:rPr sz="1600" spc="-5" dirty="0">
                <a:latin typeface="Calibri"/>
                <a:cs typeface="Calibri"/>
              </a:rPr>
              <a:t>Açık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Fikirlilik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9830117" y="4746244"/>
            <a:ext cx="1820545" cy="1305560"/>
          </a:xfrm>
          <a:prstGeom prst="rect">
            <a:avLst/>
          </a:prstGeom>
        </p:spPr>
        <p:txBody>
          <a:bodyPr vert="horz" wrap="square" lIns="0" tIns="85725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675"/>
              </a:spcBef>
              <a:buAutoNum type="arabicPeriod" startAt="6"/>
              <a:tabLst>
                <a:tab pos="354965" algn="l"/>
                <a:tab pos="355600" algn="l"/>
              </a:tabLst>
            </a:pPr>
            <a:r>
              <a:rPr sz="1600" spc="-10" dirty="0">
                <a:latin typeface="Calibri"/>
                <a:cs typeface="Calibri"/>
              </a:rPr>
              <a:t>Analitik</a:t>
            </a:r>
            <a:r>
              <a:rPr sz="1600" spc="-4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Düşünme</a:t>
            </a:r>
            <a:endParaRPr sz="16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575"/>
              </a:spcBef>
              <a:buAutoNum type="arabicPeriod" startAt="6"/>
              <a:tabLst>
                <a:tab pos="354965" algn="l"/>
                <a:tab pos="355600" algn="l"/>
              </a:tabLst>
            </a:pPr>
            <a:r>
              <a:rPr sz="1600" spc="-5" dirty="0">
                <a:latin typeface="Calibri"/>
                <a:cs typeface="Calibri"/>
              </a:rPr>
              <a:t>Sistematik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Olma</a:t>
            </a:r>
            <a:endParaRPr sz="16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575"/>
              </a:spcBef>
              <a:buAutoNum type="arabicPeriod" startAt="6"/>
              <a:tabLst>
                <a:tab pos="354965" algn="l"/>
                <a:tab pos="355600" algn="l"/>
              </a:tabLst>
            </a:pPr>
            <a:r>
              <a:rPr sz="1600" dirty="0">
                <a:latin typeface="Calibri"/>
                <a:cs typeface="Calibri"/>
              </a:rPr>
              <a:t>Soru</a:t>
            </a:r>
            <a:r>
              <a:rPr sz="1600" spc="-4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Sorma</a:t>
            </a:r>
            <a:endParaRPr sz="16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675"/>
              </a:spcBef>
              <a:buAutoNum type="arabicPeriod" startAt="6"/>
              <a:tabLst>
                <a:tab pos="354965" algn="l"/>
                <a:tab pos="355600" algn="l"/>
              </a:tabLst>
            </a:pPr>
            <a:r>
              <a:rPr sz="1600" spc="-5" dirty="0">
                <a:latin typeface="Calibri"/>
                <a:cs typeface="Calibri"/>
              </a:rPr>
              <a:t>Şüphe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Duyma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9830117" y="6023355"/>
            <a:ext cx="1724660" cy="665480"/>
          </a:xfrm>
          <a:prstGeom prst="rect">
            <a:avLst/>
          </a:prstGeom>
        </p:spPr>
        <p:txBody>
          <a:bodyPr vert="horz" wrap="square" lIns="0" tIns="8890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700"/>
              </a:spcBef>
              <a:buAutoNum type="arabicPeriod" startAt="10"/>
              <a:tabLst>
                <a:tab pos="355600" algn="l"/>
              </a:tabLst>
            </a:pPr>
            <a:r>
              <a:rPr sz="1600" spc="-5" dirty="0">
                <a:latin typeface="Calibri"/>
                <a:cs typeface="Calibri"/>
              </a:rPr>
              <a:t>Eleştirel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Bakma</a:t>
            </a:r>
            <a:endParaRPr sz="16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600"/>
              </a:spcBef>
              <a:buAutoNum type="arabicPeriod" startAt="10"/>
              <a:tabLst>
                <a:tab pos="355600" algn="l"/>
              </a:tabLst>
            </a:pPr>
            <a:r>
              <a:rPr sz="1600" spc="-5" dirty="0">
                <a:latin typeface="Calibri"/>
                <a:cs typeface="Calibri"/>
              </a:rPr>
              <a:t>Özgün</a:t>
            </a:r>
            <a:r>
              <a:rPr sz="1600" spc="-6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Düşünme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1172884" y="237235"/>
            <a:ext cx="2831465" cy="568325"/>
          </a:xfrm>
          <a:prstGeom prst="rect">
            <a:avLst/>
          </a:prstGeom>
        </p:spPr>
        <p:txBody>
          <a:bodyPr vert="horz" wrap="square" lIns="0" tIns="26670" rIns="0" bIns="0" rtlCol="0">
            <a:spAutoFit/>
          </a:bodyPr>
          <a:lstStyle/>
          <a:p>
            <a:pPr marL="12700" marR="5080">
              <a:lnSpc>
                <a:spcPts val="2110"/>
              </a:lnSpc>
              <a:spcBef>
                <a:spcPts val="210"/>
              </a:spcBef>
            </a:pPr>
            <a:r>
              <a:rPr sz="1800" spc="-5" dirty="0">
                <a:solidFill>
                  <a:srgbClr val="FFFFFF"/>
                </a:solidFill>
              </a:rPr>
              <a:t>MAARİF MODELİ BİLEŞENLERİ </a:t>
            </a:r>
            <a:r>
              <a:rPr sz="1800" spc="-395" dirty="0">
                <a:solidFill>
                  <a:srgbClr val="FFFFFF"/>
                </a:solidFill>
              </a:rPr>
              <a:t> </a:t>
            </a:r>
            <a:r>
              <a:rPr sz="1800" spc="-5" dirty="0">
                <a:solidFill>
                  <a:srgbClr val="FFFFFF"/>
                </a:solidFill>
              </a:rPr>
              <a:t>BECERİLER ÇERÇEVESİ</a:t>
            </a:r>
            <a:endParaRPr sz="180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457200" y="1219200"/>
            <a:ext cx="10896600" cy="343786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spc="-5" dirty="0">
                <a:solidFill>
                  <a:srgbClr val="00B0F0"/>
                </a:solidFill>
                <a:cs typeface="Calibri"/>
              </a:rPr>
              <a:t>Fiziksel</a:t>
            </a:r>
            <a:r>
              <a:rPr sz="2000" b="1" spc="-35" dirty="0">
                <a:solidFill>
                  <a:srgbClr val="00B0F0"/>
                </a:solidFill>
                <a:cs typeface="Calibri"/>
              </a:rPr>
              <a:t> </a:t>
            </a:r>
            <a:r>
              <a:rPr sz="2000" b="1" dirty="0">
                <a:solidFill>
                  <a:srgbClr val="00B0F0"/>
                </a:solidFill>
                <a:cs typeface="Calibri"/>
              </a:rPr>
              <a:t>Beceriler</a:t>
            </a:r>
            <a:endParaRPr sz="2000" dirty="0">
              <a:cs typeface="Calibri"/>
            </a:endParaRPr>
          </a:p>
          <a:p>
            <a:pPr marL="12700" marR="408940">
              <a:lnSpc>
                <a:spcPct val="146200"/>
              </a:lnSpc>
              <a:spcBef>
                <a:spcPts val="805"/>
              </a:spcBef>
            </a:pPr>
            <a:r>
              <a:rPr sz="2000" spc="-5" dirty="0">
                <a:cs typeface="Arial MT"/>
              </a:rPr>
              <a:t>Türkiye Yüzyılı Maarif </a:t>
            </a:r>
            <a:r>
              <a:rPr sz="2000" spc="-10" dirty="0">
                <a:cs typeface="Arial MT"/>
              </a:rPr>
              <a:t>Modeli’nde </a:t>
            </a:r>
            <a:r>
              <a:rPr sz="2000" spc="-5" dirty="0">
                <a:cs typeface="Arial MT"/>
              </a:rPr>
              <a:t>yer alan </a:t>
            </a:r>
            <a:r>
              <a:rPr sz="2000" dirty="0">
                <a:cs typeface="Arial MT"/>
              </a:rPr>
              <a:t>tüm </a:t>
            </a:r>
            <a:r>
              <a:rPr sz="2000" spc="-5" dirty="0">
                <a:cs typeface="Arial MT"/>
              </a:rPr>
              <a:t>ögeler, bütünün mekanik parçaları olmaktan </a:t>
            </a:r>
            <a:r>
              <a:rPr sz="2000" dirty="0">
                <a:cs typeface="Arial MT"/>
              </a:rPr>
              <a:t>öte </a:t>
            </a:r>
            <a:r>
              <a:rPr sz="2000" spc="-5" dirty="0">
                <a:cs typeface="Arial MT"/>
              </a:rPr>
              <a:t>birbiriyle </a:t>
            </a:r>
            <a:r>
              <a:rPr sz="2000" spc="-110" dirty="0">
                <a:cs typeface="Arial MT"/>
              </a:rPr>
              <a:t>ilişkili</a:t>
            </a:r>
            <a:r>
              <a:rPr sz="2000" spc="-105" dirty="0">
                <a:cs typeface="Arial MT"/>
              </a:rPr>
              <a:t> </a:t>
            </a:r>
            <a:r>
              <a:rPr sz="2000" spc="-5" dirty="0">
                <a:cs typeface="Arial MT"/>
              </a:rPr>
              <a:t>bir </a:t>
            </a:r>
            <a:r>
              <a:rPr sz="2000" spc="-430" dirty="0">
                <a:cs typeface="Arial MT"/>
              </a:rPr>
              <a:t> </a:t>
            </a:r>
            <a:r>
              <a:rPr sz="2000" spc="-5" dirty="0">
                <a:cs typeface="Arial MT"/>
              </a:rPr>
              <a:t>sistemi </a:t>
            </a:r>
            <a:r>
              <a:rPr sz="2000" spc="-85" dirty="0">
                <a:cs typeface="Arial MT"/>
              </a:rPr>
              <a:t>oluşturur.</a:t>
            </a:r>
            <a:endParaRPr sz="2000" dirty="0">
              <a:cs typeface="Arial MT"/>
            </a:endParaRPr>
          </a:p>
          <a:p>
            <a:pPr marL="12700" marR="56515">
              <a:lnSpc>
                <a:spcPct val="151300"/>
              </a:lnSpc>
              <a:spcBef>
                <a:spcPts val="1200"/>
              </a:spcBef>
            </a:pPr>
            <a:r>
              <a:rPr sz="2000" spc="-105" dirty="0">
                <a:cs typeface="Arial MT"/>
              </a:rPr>
              <a:t>Örneğin </a:t>
            </a:r>
            <a:r>
              <a:rPr sz="2000" spc="-5" dirty="0">
                <a:cs typeface="Arial MT"/>
              </a:rPr>
              <a:t>matematiksel araç </a:t>
            </a:r>
            <a:r>
              <a:rPr sz="2000" dirty="0">
                <a:cs typeface="Arial MT"/>
              </a:rPr>
              <a:t>ve </a:t>
            </a:r>
            <a:r>
              <a:rPr sz="2000" spc="-5" dirty="0">
                <a:cs typeface="Arial MT"/>
              </a:rPr>
              <a:t>teknoloji </a:t>
            </a:r>
            <a:r>
              <a:rPr sz="2000" spc="-10" dirty="0">
                <a:cs typeface="Arial MT"/>
              </a:rPr>
              <a:t>ile </a:t>
            </a:r>
            <a:r>
              <a:rPr sz="2000" spc="-120" dirty="0">
                <a:cs typeface="Arial MT"/>
              </a:rPr>
              <a:t>çalışma</a:t>
            </a:r>
            <a:r>
              <a:rPr sz="2000" spc="-114" dirty="0">
                <a:cs typeface="Arial MT"/>
              </a:rPr>
              <a:t> </a:t>
            </a:r>
            <a:r>
              <a:rPr sz="2000" spc="-5" dirty="0">
                <a:cs typeface="Arial MT"/>
              </a:rPr>
              <a:t>becerisi, harita becerisi, deney yapma becerisi, </a:t>
            </a:r>
            <a:r>
              <a:rPr sz="2000" spc="-120" dirty="0">
                <a:cs typeface="Arial MT"/>
              </a:rPr>
              <a:t>konuşma</a:t>
            </a:r>
            <a:r>
              <a:rPr sz="2000" spc="-114" dirty="0">
                <a:cs typeface="Arial MT"/>
              </a:rPr>
              <a:t> </a:t>
            </a:r>
            <a:r>
              <a:rPr sz="2000" spc="-5" dirty="0">
                <a:cs typeface="Arial MT"/>
              </a:rPr>
              <a:t>becerisi, </a:t>
            </a:r>
            <a:r>
              <a:rPr sz="2000" spc="-430" dirty="0">
                <a:cs typeface="Arial MT"/>
              </a:rPr>
              <a:t> </a:t>
            </a:r>
            <a:r>
              <a:rPr sz="2000" spc="-5" dirty="0">
                <a:cs typeface="Arial MT"/>
              </a:rPr>
              <a:t>yazma becerisi gibi beceriler bir </a:t>
            </a:r>
            <a:r>
              <a:rPr sz="2000" spc="-105" dirty="0">
                <a:cs typeface="Arial MT"/>
              </a:rPr>
              <a:t>öğrenme</a:t>
            </a:r>
            <a:r>
              <a:rPr sz="2000" spc="-100" dirty="0">
                <a:cs typeface="Arial MT"/>
              </a:rPr>
              <a:t> </a:t>
            </a:r>
            <a:r>
              <a:rPr sz="2000" dirty="0">
                <a:cs typeface="Arial MT"/>
              </a:rPr>
              <a:t>çıktısına </a:t>
            </a:r>
            <a:r>
              <a:rPr sz="2000" spc="-5" dirty="0">
                <a:cs typeface="Arial MT"/>
              </a:rPr>
              <a:t>temel </a:t>
            </a:r>
            <a:r>
              <a:rPr sz="2000" spc="-114" dirty="0">
                <a:cs typeface="Arial MT"/>
              </a:rPr>
              <a:t>oluşturduğunda</a:t>
            </a:r>
            <a:r>
              <a:rPr sz="2000" spc="-110" dirty="0">
                <a:cs typeface="Arial MT"/>
              </a:rPr>
              <a:t> </a:t>
            </a:r>
            <a:r>
              <a:rPr sz="2000" spc="-5" dirty="0">
                <a:cs typeface="Arial MT"/>
              </a:rPr>
              <a:t>eklem-kas gruplarının </a:t>
            </a:r>
            <a:r>
              <a:rPr sz="2000" spc="-145" dirty="0">
                <a:cs typeface="Arial MT"/>
              </a:rPr>
              <a:t>doğru</a:t>
            </a:r>
            <a:r>
              <a:rPr sz="2000" spc="-140" dirty="0">
                <a:cs typeface="Arial MT"/>
              </a:rPr>
              <a:t> </a:t>
            </a:r>
            <a:r>
              <a:rPr sz="2000" dirty="0">
                <a:cs typeface="Arial MT"/>
              </a:rPr>
              <a:t>ve </a:t>
            </a:r>
            <a:r>
              <a:rPr sz="2000" spc="-5" dirty="0">
                <a:cs typeface="Arial MT"/>
              </a:rPr>
              <a:t>tutarlı </a:t>
            </a:r>
            <a:r>
              <a:rPr sz="2000" dirty="0">
                <a:cs typeface="Arial MT"/>
              </a:rPr>
              <a:t> </a:t>
            </a:r>
            <a:r>
              <a:rPr sz="2000" spc="-5" dirty="0">
                <a:cs typeface="Arial MT"/>
              </a:rPr>
              <a:t>hareketlerini kullamayı</a:t>
            </a:r>
            <a:r>
              <a:rPr sz="2000" spc="10" dirty="0">
                <a:cs typeface="Arial MT"/>
              </a:rPr>
              <a:t> </a:t>
            </a:r>
            <a:r>
              <a:rPr sz="2000" spc="-65" dirty="0">
                <a:cs typeface="Arial MT"/>
              </a:rPr>
              <a:t>gerektirdiği</a:t>
            </a:r>
            <a:r>
              <a:rPr sz="2000" dirty="0">
                <a:cs typeface="Arial MT"/>
              </a:rPr>
              <a:t> </a:t>
            </a:r>
            <a:r>
              <a:rPr sz="2000" spc="-5" dirty="0">
                <a:cs typeface="Arial MT"/>
              </a:rPr>
              <a:t>gibi</a:t>
            </a:r>
            <a:r>
              <a:rPr sz="2000" dirty="0">
                <a:cs typeface="Arial MT"/>
              </a:rPr>
              <a:t> </a:t>
            </a:r>
            <a:r>
              <a:rPr sz="2000" spc="-5" dirty="0">
                <a:cs typeface="Arial MT"/>
              </a:rPr>
              <a:t>zihinsel</a:t>
            </a:r>
            <a:r>
              <a:rPr sz="2000" dirty="0">
                <a:cs typeface="Arial MT"/>
              </a:rPr>
              <a:t> </a:t>
            </a:r>
            <a:r>
              <a:rPr sz="2000" spc="-5" dirty="0">
                <a:cs typeface="Arial MT"/>
              </a:rPr>
              <a:t>becerileri</a:t>
            </a:r>
            <a:r>
              <a:rPr sz="2000" dirty="0">
                <a:cs typeface="Arial MT"/>
              </a:rPr>
              <a:t> </a:t>
            </a:r>
            <a:r>
              <a:rPr sz="2000" spc="-5" dirty="0">
                <a:cs typeface="Arial MT"/>
              </a:rPr>
              <a:t>de</a:t>
            </a:r>
            <a:r>
              <a:rPr sz="2000" dirty="0">
                <a:cs typeface="Arial MT"/>
              </a:rPr>
              <a:t> </a:t>
            </a:r>
            <a:r>
              <a:rPr sz="2000" spc="-5" dirty="0">
                <a:cs typeface="Arial MT"/>
              </a:rPr>
              <a:t>kullanmayı</a:t>
            </a:r>
            <a:r>
              <a:rPr sz="2000" spc="15" dirty="0">
                <a:cs typeface="Arial MT"/>
              </a:rPr>
              <a:t> </a:t>
            </a:r>
            <a:r>
              <a:rPr sz="2000" spc="-5" dirty="0">
                <a:cs typeface="Arial MT"/>
              </a:rPr>
              <a:t>gerektirmektedir.</a:t>
            </a:r>
            <a:endParaRPr sz="2000" dirty="0">
              <a:cs typeface="Arial MT"/>
            </a:endParaRPr>
          </a:p>
          <a:p>
            <a:pPr marL="12700" marR="5080">
              <a:lnSpc>
                <a:spcPct val="149600"/>
              </a:lnSpc>
              <a:spcBef>
                <a:spcPts val="1210"/>
              </a:spcBef>
            </a:pPr>
            <a:endParaRPr sz="2000" dirty="0">
              <a:cs typeface="Arial MT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172884" y="237235"/>
            <a:ext cx="2831465" cy="568325"/>
          </a:xfrm>
          <a:prstGeom prst="rect">
            <a:avLst/>
          </a:prstGeom>
        </p:spPr>
        <p:txBody>
          <a:bodyPr vert="horz" wrap="square" lIns="0" tIns="26670" rIns="0" bIns="0" rtlCol="0">
            <a:spAutoFit/>
          </a:bodyPr>
          <a:lstStyle/>
          <a:p>
            <a:pPr marL="12700" marR="5080">
              <a:lnSpc>
                <a:spcPts val="2110"/>
              </a:lnSpc>
              <a:spcBef>
                <a:spcPts val="210"/>
              </a:spcBef>
            </a:pPr>
            <a:r>
              <a:rPr sz="1800" spc="-5" dirty="0">
                <a:solidFill>
                  <a:srgbClr val="FFFFFF"/>
                </a:solidFill>
              </a:rPr>
              <a:t>MAARİF MODELİ BİLEŞENLERİ </a:t>
            </a:r>
            <a:r>
              <a:rPr sz="1800" spc="-395" dirty="0">
                <a:solidFill>
                  <a:srgbClr val="FFFFFF"/>
                </a:solidFill>
              </a:rPr>
              <a:t> </a:t>
            </a:r>
            <a:r>
              <a:rPr sz="1800" spc="-5" dirty="0">
                <a:solidFill>
                  <a:srgbClr val="FFFFFF"/>
                </a:solidFill>
              </a:rPr>
              <a:t>FİZİKSEL</a:t>
            </a:r>
            <a:r>
              <a:rPr sz="1800" dirty="0">
                <a:solidFill>
                  <a:srgbClr val="FFFFFF"/>
                </a:solidFill>
              </a:rPr>
              <a:t> </a:t>
            </a:r>
            <a:r>
              <a:rPr sz="1800" spc="-5" dirty="0">
                <a:solidFill>
                  <a:srgbClr val="FFFFFF"/>
                </a:solidFill>
              </a:rPr>
              <a:t>BECERİLER</a:t>
            </a:r>
            <a:endParaRPr sz="180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38378" y="231140"/>
            <a:ext cx="3241675" cy="565150"/>
          </a:xfrm>
          <a:prstGeom prst="rect">
            <a:avLst/>
          </a:prstGeom>
        </p:spPr>
        <p:txBody>
          <a:bodyPr vert="horz" wrap="square" lIns="0" tIns="28575" rIns="0" bIns="0" rtlCol="0">
            <a:spAutoFit/>
          </a:bodyPr>
          <a:lstStyle/>
          <a:p>
            <a:pPr marL="12700" marR="5080">
              <a:lnSpc>
                <a:spcPts val="2090"/>
              </a:lnSpc>
              <a:spcBef>
                <a:spcPts val="225"/>
              </a:spcBef>
            </a:pPr>
            <a:r>
              <a:rPr sz="1800" b="1" spc="-5" dirty="0">
                <a:solidFill>
                  <a:srgbClr val="FFFFFF"/>
                </a:solidFill>
                <a:latin typeface="Calibri"/>
                <a:cs typeface="Calibri"/>
              </a:rPr>
              <a:t>TÜRKİYE YÜZYILI MAARİF MODELİ </a:t>
            </a:r>
            <a:r>
              <a:rPr sz="1800" b="1" spc="-39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spc="-5" dirty="0">
                <a:solidFill>
                  <a:srgbClr val="FFFFFF"/>
                </a:solidFill>
                <a:latin typeface="Calibri"/>
                <a:cs typeface="Calibri"/>
              </a:rPr>
              <a:t>PROGRAMLAR</a:t>
            </a:r>
            <a:r>
              <a:rPr sz="1800" b="1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spc="-5" dirty="0">
                <a:solidFill>
                  <a:srgbClr val="FFFFFF"/>
                </a:solidFill>
                <a:latin typeface="Calibri"/>
                <a:cs typeface="Calibri"/>
              </a:rPr>
              <a:t>ARASI</a:t>
            </a:r>
            <a:r>
              <a:rPr sz="1800" b="1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spc="-5" dirty="0">
                <a:solidFill>
                  <a:srgbClr val="FFFFFF"/>
                </a:solidFill>
                <a:latin typeface="Calibri"/>
                <a:cs typeface="Calibri"/>
              </a:rPr>
              <a:t>BİLEŞENLER</a:t>
            </a:r>
            <a:endParaRPr sz="1800">
              <a:latin typeface="Calibri"/>
              <a:cs typeface="Calibri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241918" y="2599435"/>
            <a:ext cx="7708150" cy="2273300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2801404" y="1179067"/>
            <a:ext cx="534797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solidFill>
                  <a:srgbClr val="44546A"/>
                </a:solidFill>
              </a:rPr>
              <a:t>SOSYAL</a:t>
            </a:r>
            <a:r>
              <a:rPr sz="2400" spc="-25" dirty="0">
                <a:solidFill>
                  <a:srgbClr val="44546A"/>
                </a:solidFill>
              </a:rPr>
              <a:t> </a:t>
            </a:r>
            <a:r>
              <a:rPr sz="2400" spc="-5" dirty="0">
                <a:solidFill>
                  <a:srgbClr val="44546A"/>
                </a:solidFill>
              </a:rPr>
              <a:t>DUYGUSAL</a:t>
            </a:r>
            <a:r>
              <a:rPr sz="2400" spc="-25" dirty="0">
                <a:solidFill>
                  <a:srgbClr val="44546A"/>
                </a:solidFill>
              </a:rPr>
              <a:t> </a:t>
            </a:r>
            <a:r>
              <a:rPr sz="2400" spc="-5" dirty="0">
                <a:solidFill>
                  <a:srgbClr val="44546A"/>
                </a:solidFill>
              </a:rPr>
              <a:t>ÖĞRENME</a:t>
            </a:r>
            <a:r>
              <a:rPr sz="2400" spc="-20" dirty="0">
                <a:solidFill>
                  <a:srgbClr val="44546A"/>
                </a:solidFill>
              </a:rPr>
              <a:t> </a:t>
            </a:r>
            <a:r>
              <a:rPr sz="2400" dirty="0">
                <a:solidFill>
                  <a:srgbClr val="44546A"/>
                </a:solidFill>
              </a:rPr>
              <a:t>BECERİLERİ</a:t>
            </a:r>
            <a:endParaRPr sz="2400"/>
          </a:p>
        </p:txBody>
      </p:sp>
      <p:sp>
        <p:nvSpPr>
          <p:cNvPr id="5" name="object 5"/>
          <p:cNvSpPr txBox="1"/>
          <p:nvPr/>
        </p:nvSpPr>
        <p:spPr>
          <a:xfrm>
            <a:off x="954153" y="5183124"/>
            <a:ext cx="200977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spc="-5" dirty="0">
                <a:solidFill>
                  <a:srgbClr val="00B0F0"/>
                </a:solidFill>
                <a:latin typeface="Calibri"/>
                <a:cs typeface="Calibri"/>
              </a:rPr>
              <a:t>BENLİK</a:t>
            </a:r>
            <a:r>
              <a:rPr sz="2000" b="1" spc="-45" dirty="0">
                <a:solidFill>
                  <a:srgbClr val="00B0F0"/>
                </a:solidFill>
                <a:latin typeface="Calibri"/>
                <a:cs typeface="Calibri"/>
              </a:rPr>
              <a:t> </a:t>
            </a:r>
            <a:r>
              <a:rPr sz="2000" b="1" spc="-5" dirty="0">
                <a:solidFill>
                  <a:srgbClr val="00B0F0"/>
                </a:solidFill>
                <a:latin typeface="Calibri"/>
                <a:cs typeface="Calibri"/>
              </a:rPr>
              <a:t>BECERİLERİ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954153" y="5539739"/>
            <a:ext cx="2959100" cy="897255"/>
          </a:xfrm>
          <a:prstGeom prst="rect">
            <a:avLst/>
          </a:prstGeom>
        </p:spPr>
        <p:txBody>
          <a:bodyPr vert="horz" wrap="square" lIns="0" tIns="8890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700"/>
              </a:spcBef>
              <a:buAutoNum type="arabicPeriod"/>
              <a:tabLst>
                <a:tab pos="354965" algn="l"/>
                <a:tab pos="355600" algn="l"/>
              </a:tabLst>
            </a:pPr>
            <a:r>
              <a:rPr sz="1400" spc="-5" dirty="0">
                <a:latin typeface="Calibri"/>
                <a:cs typeface="Calibri"/>
              </a:rPr>
              <a:t>Kendini Tanıma (Öz Farkındalık)</a:t>
            </a:r>
            <a:endParaRPr sz="14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600"/>
              </a:spcBef>
              <a:buAutoNum type="arabicPeriod"/>
              <a:tabLst>
                <a:tab pos="354965" algn="l"/>
                <a:tab pos="355600" algn="l"/>
              </a:tabLst>
            </a:pPr>
            <a:r>
              <a:rPr sz="1400" spc="-5" dirty="0">
                <a:latin typeface="Calibri"/>
                <a:cs typeface="Calibri"/>
              </a:rPr>
              <a:t>Kendini Düzenleme (Öz</a:t>
            </a:r>
            <a:r>
              <a:rPr sz="1400" spc="-1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Düzenleme)</a:t>
            </a:r>
            <a:endParaRPr sz="14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625"/>
              </a:spcBef>
              <a:buAutoNum type="arabicPeriod"/>
              <a:tabLst>
                <a:tab pos="354965" algn="l"/>
                <a:tab pos="355600" algn="l"/>
              </a:tabLst>
            </a:pPr>
            <a:r>
              <a:rPr sz="1400" spc="-5" dirty="0">
                <a:latin typeface="Calibri"/>
                <a:cs typeface="Calibri"/>
              </a:rPr>
              <a:t>Kendine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Uyarlama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(Öz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Yansıtma)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214012" y="5183124"/>
            <a:ext cx="290766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spc="-5" dirty="0">
                <a:solidFill>
                  <a:srgbClr val="00B0F0"/>
                </a:solidFill>
                <a:latin typeface="Calibri"/>
                <a:cs typeface="Calibri"/>
              </a:rPr>
              <a:t>SOSYAL</a:t>
            </a:r>
            <a:r>
              <a:rPr sz="2000" b="1" spc="-15" dirty="0">
                <a:solidFill>
                  <a:srgbClr val="00B0F0"/>
                </a:solidFill>
                <a:latin typeface="Calibri"/>
                <a:cs typeface="Calibri"/>
              </a:rPr>
              <a:t> </a:t>
            </a:r>
            <a:r>
              <a:rPr sz="2000" b="1" spc="-5" dirty="0">
                <a:solidFill>
                  <a:srgbClr val="00B0F0"/>
                </a:solidFill>
                <a:latin typeface="Calibri"/>
                <a:cs typeface="Calibri"/>
              </a:rPr>
              <a:t>YAŞAM</a:t>
            </a:r>
            <a:r>
              <a:rPr sz="2000" b="1" spc="-20" dirty="0">
                <a:solidFill>
                  <a:srgbClr val="00B0F0"/>
                </a:solidFill>
                <a:latin typeface="Calibri"/>
                <a:cs typeface="Calibri"/>
              </a:rPr>
              <a:t> </a:t>
            </a:r>
            <a:r>
              <a:rPr sz="2000" b="1" spc="-5" dirty="0">
                <a:solidFill>
                  <a:srgbClr val="00B0F0"/>
                </a:solidFill>
                <a:latin typeface="Calibri"/>
                <a:cs typeface="Calibri"/>
              </a:rPr>
              <a:t>BECERİLERİ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214012" y="5539739"/>
            <a:ext cx="1648460" cy="897255"/>
          </a:xfrm>
          <a:prstGeom prst="rect">
            <a:avLst/>
          </a:prstGeom>
        </p:spPr>
        <p:txBody>
          <a:bodyPr vert="horz" wrap="square" lIns="0" tIns="8890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700"/>
              </a:spcBef>
              <a:buAutoNum type="arabicPeriod"/>
              <a:tabLst>
                <a:tab pos="354965" algn="l"/>
                <a:tab pos="355600" algn="l"/>
              </a:tabLst>
            </a:pPr>
            <a:r>
              <a:rPr sz="1400" dirty="0">
                <a:latin typeface="Calibri"/>
                <a:cs typeface="Calibri"/>
              </a:rPr>
              <a:t>İletişim</a:t>
            </a:r>
            <a:endParaRPr sz="14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600"/>
              </a:spcBef>
              <a:buAutoNum type="arabicPeriod"/>
              <a:tabLst>
                <a:tab pos="354965" algn="l"/>
                <a:tab pos="355600" algn="l"/>
              </a:tabLst>
            </a:pPr>
            <a:r>
              <a:rPr sz="1400" spc="-5" dirty="0">
                <a:latin typeface="Calibri"/>
                <a:cs typeface="Calibri"/>
              </a:rPr>
              <a:t>İş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Birliği</a:t>
            </a:r>
            <a:endParaRPr sz="14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625"/>
              </a:spcBef>
              <a:buAutoNum type="arabicPeriod"/>
              <a:tabLst>
                <a:tab pos="354965" algn="l"/>
                <a:tab pos="355600" algn="l"/>
              </a:tabLst>
            </a:pPr>
            <a:r>
              <a:rPr sz="1400" spc="-5" dirty="0">
                <a:latin typeface="Calibri"/>
                <a:cs typeface="Calibri"/>
              </a:rPr>
              <a:t>Sosyal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Farkındalık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708633" y="5183124"/>
            <a:ext cx="290068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spc="-5" dirty="0">
                <a:solidFill>
                  <a:srgbClr val="00B0F0"/>
                </a:solidFill>
                <a:latin typeface="Calibri"/>
                <a:cs typeface="Calibri"/>
              </a:rPr>
              <a:t>ORTAK</a:t>
            </a:r>
            <a:r>
              <a:rPr sz="2000" b="1" spc="-40" dirty="0">
                <a:solidFill>
                  <a:srgbClr val="00B0F0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00B0F0"/>
                </a:solidFill>
                <a:latin typeface="Calibri"/>
                <a:cs typeface="Calibri"/>
              </a:rPr>
              <a:t>BİRLEŞİK</a:t>
            </a:r>
            <a:r>
              <a:rPr sz="2000" b="1" spc="-40" dirty="0">
                <a:solidFill>
                  <a:srgbClr val="00B0F0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00B0F0"/>
                </a:solidFill>
                <a:latin typeface="Calibri"/>
                <a:cs typeface="Calibri"/>
              </a:rPr>
              <a:t>BECERİLER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708633" y="5539739"/>
            <a:ext cx="1924050" cy="897255"/>
          </a:xfrm>
          <a:prstGeom prst="rect">
            <a:avLst/>
          </a:prstGeom>
        </p:spPr>
        <p:txBody>
          <a:bodyPr vert="horz" wrap="square" lIns="0" tIns="8890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700"/>
              </a:spcBef>
              <a:buAutoNum type="arabicPeriod"/>
              <a:tabLst>
                <a:tab pos="354965" algn="l"/>
                <a:tab pos="355600" algn="l"/>
              </a:tabLst>
            </a:pPr>
            <a:r>
              <a:rPr sz="1400" dirty="0">
                <a:latin typeface="Calibri"/>
                <a:cs typeface="Calibri"/>
              </a:rPr>
              <a:t>Uyum</a:t>
            </a:r>
            <a:endParaRPr sz="14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600"/>
              </a:spcBef>
              <a:buAutoNum type="arabicPeriod"/>
              <a:tabLst>
                <a:tab pos="354965" algn="l"/>
                <a:tab pos="355600" algn="l"/>
              </a:tabLst>
            </a:pPr>
            <a:r>
              <a:rPr sz="1400" dirty="0">
                <a:latin typeface="Calibri"/>
                <a:cs typeface="Calibri"/>
              </a:rPr>
              <a:t>Esneklik</a:t>
            </a:r>
            <a:endParaRPr sz="14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625"/>
              </a:spcBef>
              <a:buAutoNum type="arabicPeriod"/>
              <a:tabLst>
                <a:tab pos="354965" algn="l"/>
                <a:tab pos="355600" algn="l"/>
              </a:tabLst>
            </a:pPr>
            <a:r>
              <a:rPr sz="1400" spc="-5" dirty="0">
                <a:latin typeface="Calibri"/>
                <a:cs typeface="Calibri"/>
              </a:rPr>
              <a:t>Sorumlu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Karar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Verme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857585" y="1722627"/>
            <a:ext cx="9632315" cy="7391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46300"/>
              </a:lnSpc>
              <a:spcBef>
                <a:spcPts val="100"/>
              </a:spcBef>
            </a:pPr>
            <a:r>
              <a:rPr sz="1600" spc="-5" dirty="0">
                <a:latin typeface="Calibri"/>
                <a:cs typeface="Calibri"/>
              </a:rPr>
              <a:t>Sosyal-duygusal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öğrenme</a:t>
            </a:r>
            <a:r>
              <a:rPr sz="1600" spc="1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becerileri</a:t>
            </a:r>
            <a:r>
              <a:rPr sz="1600" spc="10" dirty="0">
                <a:latin typeface="Calibri"/>
                <a:cs typeface="Calibri"/>
              </a:rPr>
              <a:t> </a:t>
            </a:r>
            <a:r>
              <a:rPr sz="1600" b="1" spc="-5" dirty="0">
                <a:latin typeface="Calibri"/>
                <a:cs typeface="Calibri"/>
              </a:rPr>
              <a:t>benlik becerileri</a:t>
            </a:r>
            <a:r>
              <a:rPr sz="1600" spc="-5" dirty="0">
                <a:latin typeface="Calibri"/>
                <a:cs typeface="Calibri"/>
              </a:rPr>
              <a:t>,</a:t>
            </a:r>
            <a:r>
              <a:rPr sz="1600" spc="10" dirty="0">
                <a:latin typeface="Calibri"/>
                <a:cs typeface="Calibri"/>
              </a:rPr>
              <a:t> </a:t>
            </a:r>
            <a:r>
              <a:rPr sz="1600" b="1" spc="-5" dirty="0">
                <a:latin typeface="Calibri"/>
                <a:cs typeface="Calibri"/>
              </a:rPr>
              <a:t>sosyal</a:t>
            </a:r>
            <a:r>
              <a:rPr sz="1600" b="1" dirty="0">
                <a:latin typeface="Calibri"/>
                <a:cs typeface="Calibri"/>
              </a:rPr>
              <a:t> </a:t>
            </a:r>
            <a:r>
              <a:rPr sz="1600" b="1" spc="-5" dirty="0">
                <a:latin typeface="Calibri"/>
                <a:cs typeface="Calibri"/>
              </a:rPr>
              <a:t>yaşam</a:t>
            </a:r>
            <a:r>
              <a:rPr sz="1600" b="1" spc="5" dirty="0">
                <a:latin typeface="Calibri"/>
                <a:cs typeface="Calibri"/>
              </a:rPr>
              <a:t> </a:t>
            </a:r>
            <a:r>
              <a:rPr sz="1600" b="1" spc="-5" dirty="0">
                <a:latin typeface="Calibri"/>
                <a:cs typeface="Calibri"/>
              </a:rPr>
              <a:t>becerileri </a:t>
            </a:r>
            <a:r>
              <a:rPr sz="1600" dirty="0">
                <a:latin typeface="Calibri"/>
                <a:cs typeface="Calibri"/>
              </a:rPr>
              <a:t>ve</a:t>
            </a:r>
            <a:r>
              <a:rPr sz="1600" spc="10" dirty="0">
                <a:latin typeface="Calibri"/>
                <a:cs typeface="Calibri"/>
              </a:rPr>
              <a:t> </a:t>
            </a:r>
            <a:r>
              <a:rPr sz="1600" b="1" spc="-5" dirty="0">
                <a:latin typeface="Calibri"/>
                <a:cs typeface="Calibri"/>
              </a:rPr>
              <a:t>ortak birleşik beceriler</a:t>
            </a:r>
            <a:r>
              <a:rPr sz="1600" b="1" spc="1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olmak</a:t>
            </a:r>
            <a:r>
              <a:rPr sz="1600" dirty="0">
                <a:latin typeface="Calibri"/>
                <a:cs typeface="Calibri"/>
              </a:rPr>
              <a:t> üzere </a:t>
            </a:r>
            <a:r>
              <a:rPr sz="1600" spc="-34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üç</a:t>
            </a:r>
            <a:r>
              <a:rPr sz="1600" spc="-1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boyutta ele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alınmıştır.</a:t>
            </a:r>
            <a:endParaRPr sz="16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38378" y="231140"/>
            <a:ext cx="3241675" cy="565150"/>
          </a:xfrm>
          <a:prstGeom prst="rect">
            <a:avLst/>
          </a:prstGeom>
        </p:spPr>
        <p:txBody>
          <a:bodyPr vert="horz" wrap="square" lIns="0" tIns="28575" rIns="0" bIns="0" rtlCol="0">
            <a:spAutoFit/>
          </a:bodyPr>
          <a:lstStyle/>
          <a:p>
            <a:pPr marL="12700" marR="5080">
              <a:lnSpc>
                <a:spcPts val="2090"/>
              </a:lnSpc>
              <a:spcBef>
                <a:spcPts val="225"/>
              </a:spcBef>
            </a:pPr>
            <a:r>
              <a:rPr sz="1800" b="1" spc="-5" dirty="0">
                <a:solidFill>
                  <a:srgbClr val="FFFFFF"/>
                </a:solidFill>
                <a:latin typeface="Calibri"/>
                <a:cs typeface="Calibri"/>
              </a:rPr>
              <a:t>TÜRKİYE YÜZYILI MAARİF MODELİ </a:t>
            </a:r>
            <a:r>
              <a:rPr sz="1800" b="1" spc="-39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spc="-5" dirty="0">
                <a:solidFill>
                  <a:srgbClr val="FFFFFF"/>
                </a:solidFill>
                <a:latin typeface="Calibri"/>
                <a:cs typeface="Calibri"/>
              </a:rPr>
              <a:t>PROGRAMLAR</a:t>
            </a:r>
            <a:r>
              <a:rPr sz="1800" b="1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spc="-5" dirty="0">
                <a:solidFill>
                  <a:srgbClr val="FFFFFF"/>
                </a:solidFill>
                <a:latin typeface="Calibri"/>
                <a:cs typeface="Calibri"/>
              </a:rPr>
              <a:t>ARASI</a:t>
            </a:r>
            <a:r>
              <a:rPr sz="1800" b="1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spc="-5" dirty="0">
                <a:solidFill>
                  <a:srgbClr val="FFFFFF"/>
                </a:solidFill>
                <a:latin typeface="Calibri"/>
                <a:cs typeface="Calibri"/>
              </a:rPr>
              <a:t>BİLEŞENLER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09600" y="1355504"/>
            <a:ext cx="3102610" cy="5052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b="1" spc="-5" dirty="0">
                <a:solidFill>
                  <a:srgbClr val="44546A"/>
                </a:solidFill>
                <a:latin typeface="Calibri"/>
                <a:cs typeface="Calibri"/>
              </a:rPr>
              <a:t>OKURYAZARL</a:t>
            </a:r>
            <a:r>
              <a:rPr lang="tr-TR" sz="3200" b="1" spc="-5" dirty="0">
                <a:solidFill>
                  <a:srgbClr val="44546A"/>
                </a:solidFill>
                <a:latin typeface="Calibri"/>
                <a:cs typeface="Calibri"/>
              </a:rPr>
              <a:t>IK</a:t>
            </a:r>
            <a:endParaRPr sz="3200" dirty="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753341" y="1537855"/>
            <a:ext cx="5162308" cy="5213704"/>
          </a:xfrm>
          <a:prstGeom prst="rect">
            <a:avLst/>
          </a:prstGeom>
        </p:spPr>
      </p:pic>
      <p:sp>
        <p:nvSpPr>
          <p:cNvPr id="6" name="Dikdörtgen 5"/>
          <p:cNvSpPr/>
          <p:nvPr/>
        </p:nvSpPr>
        <p:spPr>
          <a:xfrm>
            <a:off x="419341" y="2286000"/>
            <a:ext cx="5334000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000" dirty="0"/>
              <a:t>Okuryazarlık becerileri günümüz dünyasının karmaşıklığı ve bilgi bolluğu içinde önemli bir beceri hâline gelmiştir. </a:t>
            </a:r>
          </a:p>
          <a:p>
            <a:endParaRPr lang="tr-TR" sz="2000" dirty="0"/>
          </a:p>
          <a:p>
            <a:r>
              <a:rPr lang="tr-TR" sz="2000" dirty="0"/>
              <a:t>Sistem düşüncesi, bu karmaşıklığı anlamada ve yönetmede etkili bir araç olarak planlanmış ve okuryazarlık bireylerin karmaşık sistemleri anlama ve bu sistemler arasındaki ilişkileri görebilme yeteneği olarak ifade edilmiştir. </a:t>
            </a:r>
          </a:p>
          <a:p>
            <a:endParaRPr lang="tr-TR" sz="2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138378" y="231140"/>
            <a:ext cx="3241675" cy="565150"/>
          </a:xfrm>
          <a:prstGeom prst="rect">
            <a:avLst/>
          </a:prstGeom>
        </p:spPr>
        <p:txBody>
          <a:bodyPr vert="horz" wrap="square" lIns="0" tIns="28575" rIns="0" bIns="0" rtlCol="0">
            <a:spAutoFit/>
          </a:bodyPr>
          <a:lstStyle/>
          <a:p>
            <a:pPr marL="12700" marR="5080">
              <a:lnSpc>
                <a:spcPts val="2090"/>
              </a:lnSpc>
              <a:spcBef>
                <a:spcPts val="225"/>
              </a:spcBef>
            </a:pPr>
            <a:r>
              <a:rPr sz="1800" spc="-5" dirty="0">
                <a:solidFill>
                  <a:srgbClr val="FFFFFF"/>
                </a:solidFill>
              </a:rPr>
              <a:t>TÜRKİYE YÜZYILI MAARİF MODELİ </a:t>
            </a:r>
            <a:r>
              <a:rPr sz="1800" spc="-395" dirty="0">
                <a:solidFill>
                  <a:srgbClr val="FFFFFF"/>
                </a:solidFill>
              </a:rPr>
              <a:t> </a:t>
            </a:r>
            <a:r>
              <a:rPr sz="1800" spc="-5" dirty="0">
                <a:solidFill>
                  <a:srgbClr val="FFFFFF"/>
                </a:solidFill>
              </a:rPr>
              <a:t>PROGRAMLAR</a:t>
            </a:r>
            <a:r>
              <a:rPr sz="1800" spc="-15" dirty="0">
                <a:solidFill>
                  <a:srgbClr val="FFFFFF"/>
                </a:solidFill>
              </a:rPr>
              <a:t> </a:t>
            </a:r>
            <a:r>
              <a:rPr sz="1800" spc="-5" dirty="0">
                <a:solidFill>
                  <a:srgbClr val="FFFFFF"/>
                </a:solidFill>
              </a:rPr>
              <a:t>ARASI</a:t>
            </a:r>
            <a:r>
              <a:rPr sz="1800" spc="-15" dirty="0">
                <a:solidFill>
                  <a:srgbClr val="FFFFFF"/>
                </a:solidFill>
              </a:rPr>
              <a:t> </a:t>
            </a:r>
            <a:r>
              <a:rPr sz="1800" spc="-5" dirty="0">
                <a:solidFill>
                  <a:srgbClr val="FFFFFF"/>
                </a:solidFill>
              </a:rPr>
              <a:t>BİLEŞENLER</a:t>
            </a:r>
            <a:endParaRPr sz="1800"/>
          </a:p>
        </p:txBody>
      </p:sp>
      <p:sp>
        <p:nvSpPr>
          <p:cNvPr id="4" name="object 4"/>
          <p:cNvSpPr txBox="1"/>
          <p:nvPr/>
        </p:nvSpPr>
        <p:spPr>
          <a:xfrm>
            <a:off x="457200" y="2133600"/>
            <a:ext cx="4884420" cy="14154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5" dirty="0">
                <a:solidFill>
                  <a:srgbClr val="44546A"/>
                </a:solidFill>
                <a:latin typeface="Calibri"/>
                <a:cs typeface="Calibri"/>
              </a:rPr>
              <a:t>OKURYAZARLIK</a:t>
            </a:r>
            <a:r>
              <a:rPr sz="2400" b="1" spc="-25" dirty="0">
                <a:solidFill>
                  <a:srgbClr val="44546A"/>
                </a:solidFill>
                <a:latin typeface="Calibri"/>
                <a:cs typeface="Calibri"/>
              </a:rPr>
              <a:t> </a:t>
            </a:r>
            <a:r>
              <a:rPr sz="2400" b="1" spc="-5" dirty="0">
                <a:solidFill>
                  <a:srgbClr val="44546A"/>
                </a:solidFill>
                <a:latin typeface="Calibri"/>
                <a:cs typeface="Calibri"/>
              </a:rPr>
              <a:t>DÜZEYLERİ</a:t>
            </a:r>
            <a:endParaRPr sz="2400" dirty="0">
              <a:latin typeface="Calibri"/>
              <a:cs typeface="Calibri"/>
            </a:endParaRPr>
          </a:p>
          <a:p>
            <a:pPr marL="45085" marR="5080">
              <a:lnSpc>
                <a:spcPct val="99400"/>
              </a:lnSpc>
              <a:spcBef>
                <a:spcPts val="1620"/>
              </a:spcBef>
            </a:pPr>
            <a:r>
              <a:rPr sz="1800" spc="-5" dirty="0">
                <a:latin typeface="Arial MT"/>
                <a:cs typeface="Arial MT"/>
              </a:rPr>
              <a:t>Bütüncül modelde yer</a:t>
            </a:r>
            <a:r>
              <a:rPr sz="180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alan okuryazarlık </a:t>
            </a:r>
            <a:r>
              <a:rPr sz="180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becerilerine</a:t>
            </a:r>
            <a:r>
              <a:rPr sz="1800" spc="-1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ait süreç </a:t>
            </a:r>
            <a:r>
              <a:rPr sz="1800" spc="-85" dirty="0">
                <a:latin typeface="Arial MT"/>
                <a:cs typeface="Arial MT"/>
              </a:rPr>
              <a:t>bileşenleri</a:t>
            </a:r>
            <a:r>
              <a:rPr sz="180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üç düzeyde </a:t>
            </a:r>
            <a:r>
              <a:rPr sz="1800" dirty="0">
                <a:latin typeface="Arial MT"/>
                <a:cs typeface="Arial MT"/>
              </a:rPr>
              <a:t> </a:t>
            </a:r>
            <a:r>
              <a:rPr sz="1800" spc="-75" dirty="0">
                <a:latin typeface="Arial MT"/>
                <a:cs typeface="Arial MT"/>
              </a:rPr>
              <a:t>öğrencilere</a:t>
            </a:r>
            <a:r>
              <a:rPr sz="1800" spc="-15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kazandırılmak</a:t>
            </a:r>
            <a:r>
              <a:rPr sz="1800" spc="-1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üzere</a:t>
            </a:r>
            <a:r>
              <a:rPr sz="1800" spc="-10" dirty="0">
                <a:latin typeface="Arial MT"/>
                <a:cs typeface="Arial MT"/>
              </a:rPr>
              <a:t> </a:t>
            </a:r>
            <a:r>
              <a:rPr sz="1800" spc="-65" dirty="0">
                <a:latin typeface="Arial MT"/>
                <a:cs typeface="Arial MT"/>
              </a:rPr>
              <a:t>kurgulanmıştır.</a:t>
            </a:r>
            <a:endParaRPr sz="1800" dirty="0">
              <a:latin typeface="Arial MT"/>
              <a:cs typeface="Arial MT"/>
            </a:endParaRPr>
          </a:p>
        </p:txBody>
      </p:sp>
      <p:pic>
        <p:nvPicPr>
          <p:cNvPr id="5" name="Resim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7569" y="914400"/>
            <a:ext cx="6442080" cy="552831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172884" y="203708"/>
            <a:ext cx="3241675" cy="568325"/>
          </a:xfrm>
          <a:prstGeom prst="rect">
            <a:avLst/>
          </a:prstGeom>
        </p:spPr>
        <p:txBody>
          <a:bodyPr vert="horz" wrap="square" lIns="0" tIns="26670" rIns="0" bIns="0" rtlCol="0">
            <a:spAutoFit/>
          </a:bodyPr>
          <a:lstStyle/>
          <a:p>
            <a:pPr marL="12700" marR="5080">
              <a:lnSpc>
                <a:spcPts val="2110"/>
              </a:lnSpc>
              <a:spcBef>
                <a:spcPts val="210"/>
              </a:spcBef>
            </a:pPr>
            <a:r>
              <a:rPr sz="1800" spc="-5" dirty="0">
                <a:solidFill>
                  <a:srgbClr val="FFFFFF"/>
                </a:solidFill>
              </a:rPr>
              <a:t>TÜRKİYE YÜZYILI MAARİF MODELİ </a:t>
            </a:r>
            <a:r>
              <a:rPr sz="1800" spc="-395" dirty="0">
                <a:solidFill>
                  <a:srgbClr val="FFFFFF"/>
                </a:solidFill>
              </a:rPr>
              <a:t> </a:t>
            </a:r>
            <a:r>
              <a:rPr sz="1800" spc="-5" dirty="0">
                <a:solidFill>
                  <a:srgbClr val="FFFFFF"/>
                </a:solidFill>
              </a:rPr>
              <a:t>PROGRAMLAR</a:t>
            </a:r>
            <a:r>
              <a:rPr sz="1800" spc="-15" dirty="0">
                <a:solidFill>
                  <a:srgbClr val="FFFFFF"/>
                </a:solidFill>
              </a:rPr>
              <a:t> </a:t>
            </a:r>
            <a:r>
              <a:rPr sz="1800" spc="-5" dirty="0">
                <a:solidFill>
                  <a:srgbClr val="FFFFFF"/>
                </a:solidFill>
              </a:rPr>
              <a:t>ARASI</a:t>
            </a:r>
            <a:r>
              <a:rPr sz="1800" spc="-15" dirty="0">
                <a:solidFill>
                  <a:srgbClr val="FFFFFF"/>
                </a:solidFill>
              </a:rPr>
              <a:t> </a:t>
            </a:r>
            <a:r>
              <a:rPr sz="1800" spc="-5" dirty="0">
                <a:solidFill>
                  <a:srgbClr val="FFFFFF"/>
                </a:solidFill>
              </a:rPr>
              <a:t>BİLEŞENLER</a:t>
            </a:r>
            <a:endParaRPr sz="1800"/>
          </a:p>
        </p:txBody>
      </p:sp>
      <p:sp>
        <p:nvSpPr>
          <p:cNvPr id="3" name="object 3"/>
          <p:cNvSpPr/>
          <p:nvPr/>
        </p:nvSpPr>
        <p:spPr>
          <a:xfrm>
            <a:off x="7130897" y="6221903"/>
            <a:ext cx="4094479" cy="443230"/>
          </a:xfrm>
          <a:custGeom>
            <a:avLst/>
            <a:gdLst/>
            <a:ahLst/>
            <a:cxnLst/>
            <a:rect l="l" t="t" r="r" b="b"/>
            <a:pathLst>
              <a:path w="4094479" h="443229">
                <a:moveTo>
                  <a:pt x="4020438" y="0"/>
                </a:moveTo>
                <a:lnTo>
                  <a:pt x="73786" y="0"/>
                </a:lnTo>
                <a:lnTo>
                  <a:pt x="45064" y="5798"/>
                </a:lnTo>
                <a:lnTo>
                  <a:pt x="21610" y="21609"/>
                </a:lnTo>
                <a:lnTo>
                  <a:pt x="5798" y="45061"/>
                </a:lnTo>
                <a:lnTo>
                  <a:pt x="0" y="73780"/>
                </a:lnTo>
                <a:lnTo>
                  <a:pt x="0" y="368893"/>
                </a:lnTo>
                <a:lnTo>
                  <a:pt x="5798" y="397611"/>
                </a:lnTo>
                <a:lnTo>
                  <a:pt x="21610" y="421063"/>
                </a:lnTo>
                <a:lnTo>
                  <a:pt x="45064" y="436875"/>
                </a:lnTo>
                <a:lnTo>
                  <a:pt x="73786" y="442673"/>
                </a:lnTo>
                <a:lnTo>
                  <a:pt x="4020438" y="442673"/>
                </a:lnTo>
                <a:lnTo>
                  <a:pt x="4049161" y="436875"/>
                </a:lnTo>
                <a:lnTo>
                  <a:pt x="4072615" y="421063"/>
                </a:lnTo>
                <a:lnTo>
                  <a:pt x="4088427" y="397611"/>
                </a:lnTo>
                <a:lnTo>
                  <a:pt x="4094226" y="368893"/>
                </a:lnTo>
                <a:lnTo>
                  <a:pt x="4094226" y="73780"/>
                </a:lnTo>
                <a:lnTo>
                  <a:pt x="4088427" y="45061"/>
                </a:lnTo>
                <a:lnTo>
                  <a:pt x="4072615" y="21609"/>
                </a:lnTo>
                <a:lnTo>
                  <a:pt x="4049161" y="5798"/>
                </a:lnTo>
                <a:lnTo>
                  <a:pt x="402043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152400" y="2209800"/>
            <a:ext cx="6096000" cy="3155222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 marR="74295">
              <a:lnSpc>
                <a:spcPct val="99000"/>
              </a:lnSpc>
              <a:spcBef>
                <a:spcPts val="114"/>
              </a:spcBef>
            </a:pPr>
            <a:r>
              <a:rPr sz="1400" spc="-95" dirty="0">
                <a:latin typeface="Arial MT"/>
                <a:cs typeface="Arial MT"/>
              </a:rPr>
              <a:t>Öğretim</a:t>
            </a:r>
            <a:r>
              <a:rPr sz="1400" spc="-90" dirty="0">
                <a:latin typeface="Arial MT"/>
                <a:cs typeface="Arial MT"/>
              </a:rPr>
              <a:t> </a:t>
            </a:r>
            <a:r>
              <a:rPr sz="1400" spc="-5" dirty="0">
                <a:latin typeface="Arial MT"/>
                <a:cs typeface="Arial MT"/>
              </a:rPr>
              <a:t>programlarında </a:t>
            </a:r>
            <a:r>
              <a:rPr sz="1400" spc="-85" dirty="0">
                <a:latin typeface="Arial MT"/>
                <a:cs typeface="Arial MT"/>
              </a:rPr>
              <a:t>değerler </a:t>
            </a:r>
            <a:r>
              <a:rPr sz="1400" spc="-40" dirty="0">
                <a:latin typeface="Arial MT"/>
                <a:cs typeface="Arial MT"/>
              </a:rPr>
              <a:t>"Erdem-Değer-Eylem </a:t>
            </a:r>
            <a:r>
              <a:rPr sz="1400" spc="-5" dirty="0">
                <a:latin typeface="Arial MT"/>
                <a:cs typeface="Arial MT"/>
              </a:rPr>
              <a:t>Modeli" </a:t>
            </a:r>
            <a:r>
              <a:rPr sz="1400" dirty="0">
                <a:latin typeface="Arial MT"/>
                <a:cs typeface="Arial MT"/>
              </a:rPr>
              <a:t> </a:t>
            </a:r>
            <a:r>
              <a:rPr sz="1400" spc="-70" dirty="0">
                <a:latin typeface="Arial MT"/>
                <a:cs typeface="Arial MT"/>
              </a:rPr>
              <a:t>bağlamında</a:t>
            </a:r>
            <a:r>
              <a:rPr sz="1400" spc="25" dirty="0">
                <a:latin typeface="Arial MT"/>
                <a:cs typeface="Arial MT"/>
              </a:rPr>
              <a:t> </a:t>
            </a:r>
            <a:r>
              <a:rPr sz="1400" spc="-35" dirty="0">
                <a:latin typeface="Arial MT"/>
                <a:cs typeface="Arial MT"/>
              </a:rPr>
              <a:t>kavramsallaştırılmaktadır.</a:t>
            </a:r>
            <a:r>
              <a:rPr sz="1400" spc="30" dirty="0">
                <a:latin typeface="Arial MT"/>
                <a:cs typeface="Arial MT"/>
              </a:rPr>
              <a:t> </a:t>
            </a:r>
            <a:r>
              <a:rPr lang="tr-TR" sz="1400" spc="-5" dirty="0">
                <a:latin typeface="Arial MT"/>
                <a:cs typeface="Arial MT"/>
              </a:rPr>
              <a:t>Erdemler, eğitim-öğretim etkinlikleri sonucunda kişiye kazandırılması hedeflenen kişiliğin güçlü yanlarını ifade etmektedir.</a:t>
            </a:r>
          </a:p>
          <a:p>
            <a:pPr>
              <a:lnSpc>
                <a:spcPct val="100000"/>
              </a:lnSpc>
            </a:pPr>
            <a:endParaRPr sz="1500" dirty="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r>
              <a:rPr lang="tr-TR" sz="1450" dirty="0">
                <a:latin typeface="Arial MT"/>
                <a:cs typeface="Arial MT"/>
              </a:rPr>
              <a:t>Modelin ana hedefi; eylemlerden değerlere, değerlerden erdemli insana, erdemli insandan da nihai hedef olan içsel ahenge sahip </a:t>
            </a:r>
            <a:r>
              <a:rPr lang="tr-TR" sz="1600" spc="-5" dirty="0">
                <a:latin typeface="Arial MT"/>
                <a:cs typeface="Arial MT"/>
              </a:rPr>
              <a:t>"</a:t>
            </a:r>
            <a:r>
              <a:rPr lang="tr-TR" sz="1450" dirty="0">
                <a:latin typeface="Arial MT"/>
                <a:cs typeface="Arial MT"/>
              </a:rPr>
              <a:t>Huzurlu </a:t>
            </a:r>
            <a:r>
              <a:rPr lang="tr-TR" sz="1450" dirty="0" err="1">
                <a:latin typeface="Arial MT"/>
                <a:cs typeface="Arial MT"/>
              </a:rPr>
              <a:t>İnsan</a:t>
            </a:r>
            <a:r>
              <a:rPr lang="tr-TR" sz="1600" spc="-5" dirty="0" err="1">
                <a:latin typeface="Arial MT"/>
                <a:cs typeface="Arial MT"/>
              </a:rPr>
              <a:t>"</a:t>
            </a:r>
            <a:r>
              <a:rPr lang="tr-TR" sz="1450" dirty="0" err="1">
                <a:latin typeface="Arial MT"/>
                <a:cs typeface="Arial MT"/>
              </a:rPr>
              <a:t>a</a:t>
            </a:r>
            <a:r>
              <a:rPr lang="tr-TR" sz="1450" dirty="0">
                <a:latin typeface="Arial MT"/>
                <a:cs typeface="Arial MT"/>
              </a:rPr>
              <a:t> milli ve manevi değerlerin yaşandığı </a:t>
            </a:r>
            <a:r>
              <a:rPr lang="tr-TR" sz="1400" spc="-5" dirty="0">
                <a:latin typeface="Arial MT"/>
                <a:cs typeface="Arial MT"/>
              </a:rPr>
              <a:t>"H</a:t>
            </a:r>
            <a:r>
              <a:rPr lang="tr-TR" sz="1450" dirty="0">
                <a:latin typeface="Arial MT"/>
                <a:cs typeface="Arial MT"/>
              </a:rPr>
              <a:t>uzurlu Aile ve </a:t>
            </a:r>
            <a:r>
              <a:rPr lang="tr-TR" sz="1450" dirty="0" err="1">
                <a:latin typeface="Arial MT"/>
                <a:cs typeface="Arial MT"/>
              </a:rPr>
              <a:t>Toplum</a:t>
            </a:r>
            <a:r>
              <a:rPr lang="tr-TR" sz="1400" spc="-5" dirty="0" err="1">
                <a:latin typeface="Arial MT"/>
                <a:cs typeface="Arial MT"/>
              </a:rPr>
              <a:t>"</a:t>
            </a:r>
            <a:r>
              <a:rPr lang="tr-TR" sz="1450" dirty="0" err="1">
                <a:latin typeface="Arial MT"/>
                <a:cs typeface="Arial MT"/>
              </a:rPr>
              <a:t>a</a:t>
            </a:r>
            <a:r>
              <a:rPr lang="tr-TR" sz="1450" dirty="0">
                <a:latin typeface="Arial MT"/>
                <a:cs typeface="Arial MT"/>
              </a:rPr>
              <a:t> ve çevre dostu yaşantıların oluştuğu </a:t>
            </a:r>
            <a:r>
              <a:rPr lang="tr-TR" sz="1600" spc="-5" dirty="0">
                <a:latin typeface="Arial MT"/>
                <a:cs typeface="Arial MT"/>
              </a:rPr>
              <a:t>"</a:t>
            </a:r>
            <a:r>
              <a:rPr lang="tr-TR" sz="1450" dirty="0">
                <a:latin typeface="Arial MT"/>
                <a:cs typeface="Arial MT"/>
              </a:rPr>
              <a:t>Yaşanabilir </a:t>
            </a:r>
            <a:r>
              <a:rPr lang="tr-TR" sz="1450" dirty="0" err="1">
                <a:latin typeface="Arial MT"/>
                <a:cs typeface="Arial MT"/>
              </a:rPr>
              <a:t>Çevre</a:t>
            </a:r>
            <a:r>
              <a:rPr lang="tr-TR" sz="1600" spc="-5" dirty="0" err="1">
                <a:latin typeface="Arial MT"/>
                <a:cs typeface="Arial MT"/>
              </a:rPr>
              <a:t>"</a:t>
            </a:r>
            <a:r>
              <a:rPr lang="tr-TR" sz="1450" dirty="0" err="1">
                <a:latin typeface="Arial MT"/>
                <a:cs typeface="Arial MT"/>
              </a:rPr>
              <a:t>ye</a:t>
            </a:r>
            <a:r>
              <a:rPr lang="tr-TR" sz="1450" dirty="0">
                <a:latin typeface="Arial MT"/>
                <a:cs typeface="Arial MT"/>
              </a:rPr>
              <a:t> ulaşmaktır.</a:t>
            </a: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lang="tr-TR" sz="1450" dirty="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r>
              <a:rPr lang="tr-TR" sz="1450" dirty="0">
                <a:latin typeface="Arial MT"/>
                <a:cs typeface="Arial MT"/>
              </a:rPr>
              <a:t>Odağına insanı olan bu modelde </a:t>
            </a:r>
            <a:r>
              <a:rPr lang="tr-TR" sz="1450" b="1" dirty="0">
                <a:latin typeface="Arial MT"/>
                <a:cs typeface="Arial MT"/>
              </a:rPr>
              <a:t>saygı</a:t>
            </a:r>
            <a:r>
              <a:rPr lang="tr-TR" sz="1450" dirty="0">
                <a:latin typeface="Arial MT"/>
                <a:cs typeface="Arial MT"/>
              </a:rPr>
              <a:t>, </a:t>
            </a:r>
            <a:r>
              <a:rPr lang="tr-TR" sz="1450" b="1" dirty="0">
                <a:latin typeface="Arial MT"/>
                <a:cs typeface="Arial MT"/>
              </a:rPr>
              <a:t>sorumluluk</a:t>
            </a:r>
            <a:r>
              <a:rPr lang="tr-TR" sz="1450" dirty="0">
                <a:latin typeface="Arial MT"/>
                <a:cs typeface="Arial MT"/>
              </a:rPr>
              <a:t> ve </a:t>
            </a:r>
            <a:r>
              <a:rPr lang="tr-TR" sz="1450" b="1" dirty="0">
                <a:latin typeface="Arial MT"/>
                <a:cs typeface="Arial MT"/>
              </a:rPr>
              <a:t>adalet</a:t>
            </a:r>
            <a:r>
              <a:rPr lang="tr-TR" sz="1450" dirty="0">
                <a:latin typeface="Arial MT"/>
                <a:cs typeface="Arial MT"/>
              </a:rPr>
              <a:t> çatı değerler olarak yer almaktadır. </a:t>
            </a: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450" dirty="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450" dirty="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400" dirty="0">
              <a:latin typeface="Arial MT"/>
              <a:cs typeface="Arial MT"/>
            </a:endParaRPr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23570" y="734390"/>
            <a:ext cx="5709132" cy="5709128"/>
          </a:xfrm>
          <a:prstGeom prst="rect">
            <a:avLst/>
          </a:prstGeom>
        </p:spPr>
      </p:pic>
      <p:sp>
        <p:nvSpPr>
          <p:cNvPr id="7" name="Dikdörtgen 6"/>
          <p:cNvSpPr/>
          <p:nvPr/>
        </p:nvSpPr>
        <p:spPr>
          <a:xfrm>
            <a:off x="228600" y="1219200"/>
            <a:ext cx="537461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tr-TR" sz="3200" b="1" spc="-5" dirty="0">
                <a:solidFill>
                  <a:srgbClr val="4472C4"/>
                </a:solidFill>
                <a:cs typeface="Calibri"/>
              </a:rPr>
              <a:t>ERDEM</a:t>
            </a:r>
            <a:r>
              <a:rPr lang="tr-TR" sz="3200" b="1" spc="-15" dirty="0">
                <a:solidFill>
                  <a:srgbClr val="4472C4"/>
                </a:solidFill>
                <a:cs typeface="Calibri"/>
              </a:rPr>
              <a:t> </a:t>
            </a:r>
            <a:r>
              <a:rPr lang="tr-TR" sz="3200" b="1" spc="-5" dirty="0">
                <a:solidFill>
                  <a:srgbClr val="4472C4"/>
                </a:solidFill>
                <a:cs typeface="Calibri"/>
              </a:rPr>
              <a:t>DEĞER</a:t>
            </a:r>
            <a:r>
              <a:rPr lang="tr-TR" sz="3200" b="1" spc="-15" dirty="0">
                <a:solidFill>
                  <a:srgbClr val="4472C4"/>
                </a:solidFill>
                <a:cs typeface="Calibri"/>
              </a:rPr>
              <a:t> </a:t>
            </a:r>
            <a:r>
              <a:rPr lang="tr-TR" sz="3200" b="1" spc="-5" dirty="0">
                <a:solidFill>
                  <a:srgbClr val="4472C4"/>
                </a:solidFill>
                <a:cs typeface="Calibri"/>
              </a:rPr>
              <a:t>EYLEM</a:t>
            </a:r>
            <a:r>
              <a:rPr lang="tr-TR" sz="3200" b="1" spc="-10" dirty="0">
                <a:solidFill>
                  <a:srgbClr val="4472C4"/>
                </a:solidFill>
                <a:cs typeface="Calibri"/>
              </a:rPr>
              <a:t> </a:t>
            </a:r>
            <a:r>
              <a:rPr lang="tr-TR" sz="3200" b="1" spc="-5" dirty="0">
                <a:solidFill>
                  <a:srgbClr val="4472C4"/>
                </a:solidFill>
                <a:cs typeface="Calibri"/>
              </a:rPr>
              <a:t>MODELİ</a:t>
            </a:r>
            <a:endParaRPr lang="tr-TR" sz="3200" dirty="0">
              <a:cs typeface="Calibri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33271" y="1403603"/>
            <a:ext cx="4258310" cy="4902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8450" marR="574675" indent="-285750">
              <a:lnSpc>
                <a:spcPct val="100000"/>
              </a:lnSpc>
              <a:spcBef>
                <a:spcPts val="100"/>
              </a:spcBef>
              <a:buFont typeface="Wingdings"/>
              <a:buChar char=""/>
              <a:tabLst>
                <a:tab pos="298450" algn="l"/>
              </a:tabLst>
            </a:pPr>
            <a:r>
              <a:rPr sz="2000" spc="-5" dirty="0">
                <a:latin typeface="Calibri"/>
                <a:cs typeface="Calibri"/>
              </a:rPr>
              <a:t>Bütüncül eğitim, birey ve toplum </a:t>
            </a:r>
            <a:r>
              <a:rPr sz="2000" spc="-44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hayatında yer </a:t>
            </a:r>
            <a:r>
              <a:rPr sz="2000" dirty="0">
                <a:latin typeface="Calibri"/>
                <a:cs typeface="Calibri"/>
              </a:rPr>
              <a:t>alan tüm </a:t>
            </a:r>
            <a:r>
              <a:rPr sz="2000" spc="-5" dirty="0">
                <a:latin typeface="Calibri"/>
                <a:cs typeface="Calibri"/>
              </a:rPr>
              <a:t>alanların </a:t>
            </a:r>
            <a:r>
              <a:rPr sz="2000" spc="-4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dikkate </a:t>
            </a:r>
            <a:r>
              <a:rPr sz="2000" spc="-5" dirty="0">
                <a:latin typeface="Calibri"/>
                <a:cs typeface="Calibri"/>
              </a:rPr>
              <a:t>alındığı bir eğitim 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yaklaşımıdır.</a:t>
            </a:r>
            <a:endParaRPr sz="2000">
              <a:latin typeface="Calibri"/>
              <a:cs typeface="Calibri"/>
            </a:endParaRPr>
          </a:p>
          <a:p>
            <a:pPr marL="298450" marR="104139" indent="-285750">
              <a:lnSpc>
                <a:spcPct val="100000"/>
              </a:lnSpc>
              <a:spcBef>
                <a:spcPts val="1200"/>
              </a:spcBef>
              <a:buFont typeface="Wingdings"/>
              <a:buChar char=""/>
              <a:tabLst>
                <a:tab pos="298450" algn="l"/>
              </a:tabLst>
            </a:pPr>
            <a:r>
              <a:rPr sz="2000" spc="-5" dirty="0">
                <a:latin typeface="Calibri"/>
                <a:cs typeface="Calibri"/>
              </a:rPr>
              <a:t>Bütüncül eğitimin </a:t>
            </a:r>
            <a:r>
              <a:rPr sz="2000" dirty="0">
                <a:latin typeface="Calibri"/>
                <a:cs typeface="Calibri"/>
              </a:rPr>
              <a:t>en </a:t>
            </a:r>
            <a:r>
              <a:rPr sz="2000" spc="-5" dirty="0">
                <a:latin typeface="Calibri"/>
                <a:cs typeface="Calibri"/>
              </a:rPr>
              <a:t>genel hedefi, 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insanı </a:t>
            </a:r>
            <a:r>
              <a:rPr sz="2000" dirty="0">
                <a:latin typeface="Calibri"/>
                <a:cs typeface="Calibri"/>
              </a:rPr>
              <a:t>temel </a:t>
            </a:r>
            <a:r>
              <a:rPr sz="2000" spc="-5" dirty="0">
                <a:latin typeface="Calibri"/>
                <a:cs typeface="Calibri"/>
              </a:rPr>
              <a:t>değerler doğrultusunda 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yetiştirerek bütün yönleriyle 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mükemmelliğe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ulaştırmak;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insanın 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kendisinin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ve</a:t>
            </a:r>
            <a:r>
              <a:rPr sz="2000" dirty="0">
                <a:latin typeface="Calibri"/>
                <a:cs typeface="Calibri"/>
              </a:rPr>
              <a:t> tüm </a:t>
            </a:r>
            <a:r>
              <a:rPr sz="2000" spc="-5" dirty="0">
                <a:latin typeface="Calibri"/>
                <a:cs typeface="Calibri"/>
              </a:rPr>
              <a:t>varlıkların 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varoluşunun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değerini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insana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bir 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varoluşsal bütünlük içinde </a:t>
            </a:r>
            <a:r>
              <a:rPr sz="2000" dirty="0">
                <a:latin typeface="Calibri"/>
                <a:cs typeface="Calibri"/>
              </a:rPr>
              <a:t>kavratarak </a:t>
            </a:r>
            <a:r>
              <a:rPr sz="2000" spc="-44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yaşamı anlamlı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kılmaktır.</a:t>
            </a:r>
            <a:endParaRPr sz="2000">
              <a:latin typeface="Calibri"/>
              <a:cs typeface="Calibri"/>
            </a:endParaRPr>
          </a:p>
          <a:p>
            <a:pPr marL="298450" marR="5080" indent="-285750">
              <a:lnSpc>
                <a:spcPct val="100000"/>
              </a:lnSpc>
              <a:spcBef>
                <a:spcPts val="1200"/>
              </a:spcBef>
              <a:buFont typeface="Wingdings"/>
              <a:buChar char=""/>
              <a:tabLst>
                <a:tab pos="298450" algn="l"/>
              </a:tabLst>
            </a:pPr>
            <a:r>
              <a:rPr sz="2000" spc="-5" dirty="0">
                <a:latin typeface="Calibri"/>
                <a:cs typeface="Calibri"/>
              </a:rPr>
              <a:t>Bu bakış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açısıyla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b="1" spc="-5" dirty="0">
                <a:latin typeface="Calibri"/>
                <a:cs typeface="Calibri"/>
              </a:rPr>
              <a:t>“Türkiye</a:t>
            </a:r>
            <a:r>
              <a:rPr sz="2000" b="1" spc="5" dirty="0">
                <a:latin typeface="Calibri"/>
                <a:cs typeface="Calibri"/>
              </a:rPr>
              <a:t> </a:t>
            </a:r>
            <a:r>
              <a:rPr sz="2000" b="1" spc="-5" dirty="0">
                <a:latin typeface="Calibri"/>
                <a:cs typeface="Calibri"/>
              </a:rPr>
              <a:t>Yüzyılı </a:t>
            </a:r>
            <a:r>
              <a:rPr sz="2000" b="1" dirty="0">
                <a:latin typeface="Calibri"/>
                <a:cs typeface="Calibri"/>
              </a:rPr>
              <a:t> </a:t>
            </a:r>
            <a:r>
              <a:rPr sz="2000" b="1" spc="-5" dirty="0">
                <a:latin typeface="Calibri"/>
                <a:cs typeface="Calibri"/>
              </a:rPr>
              <a:t>Maarif</a:t>
            </a:r>
            <a:r>
              <a:rPr sz="2000" b="1" dirty="0">
                <a:latin typeface="Calibri"/>
                <a:cs typeface="Calibri"/>
              </a:rPr>
              <a:t> </a:t>
            </a:r>
            <a:r>
              <a:rPr sz="2000" b="1" spc="-5" dirty="0">
                <a:latin typeface="Calibri"/>
                <a:cs typeface="Calibri"/>
              </a:rPr>
              <a:t>Modeli”</a:t>
            </a:r>
            <a:r>
              <a:rPr sz="2000" b="1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çok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yönlü bir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varoluşu </a:t>
            </a:r>
            <a:r>
              <a:rPr sz="2000" spc="-44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gerçekleştirme çabasıdır.</a:t>
            </a:r>
            <a:endParaRPr sz="2000">
              <a:latin typeface="Calibri"/>
              <a:cs typeface="Calibri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096000" y="734694"/>
            <a:ext cx="5970917" cy="5970913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26008" y="268224"/>
            <a:ext cx="5221224" cy="524255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964976" y="322579"/>
            <a:ext cx="493077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solidFill>
                  <a:srgbClr val="FFFFFF"/>
                </a:solidFill>
              </a:rPr>
              <a:t>BÜTÜNCÜL EĞİTİM</a:t>
            </a:r>
            <a:r>
              <a:rPr sz="1800" dirty="0">
                <a:solidFill>
                  <a:srgbClr val="FFFFFF"/>
                </a:solidFill>
              </a:rPr>
              <a:t> </a:t>
            </a:r>
            <a:r>
              <a:rPr sz="1800" spc="-5" dirty="0">
                <a:solidFill>
                  <a:srgbClr val="FFFFFF"/>
                </a:solidFill>
              </a:rPr>
              <a:t>PROGRAM MODELİ BİLEŞENLERİ</a:t>
            </a:r>
            <a:endParaRPr sz="180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200400" y="2895600"/>
            <a:ext cx="6074538" cy="84382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3335">
              <a:lnSpc>
                <a:spcPct val="100000"/>
              </a:lnSpc>
              <a:spcBef>
                <a:spcPts val="100"/>
              </a:spcBef>
            </a:pPr>
            <a:r>
              <a:rPr lang="tr-TR" spc="-5" dirty="0"/>
              <a:t>Teşekkür Ederim</a:t>
            </a:r>
            <a:endParaRPr spc="-5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398</TotalTime>
  <Words>961</Words>
  <Application>Microsoft Office PowerPoint</Application>
  <PresentationFormat>Geniş ekran</PresentationFormat>
  <Paragraphs>128</Paragraphs>
  <Slides>23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7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23</vt:i4>
      </vt:variant>
    </vt:vector>
  </HeadingPairs>
  <TitlesOfParts>
    <vt:vector size="31" baseType="lpstr">
      <vt:lpstr>Arial</vt:lpstr>
      <vt:lpstr>Arial MT</vt:lpstr>
      <vt:lpstr>Calibri</vt:lpstr>
      <vt:lpstr>IBM Plex Sans</vt:lpstr>
      <vt:lpstr>IBM Plex Sans Condensed</vt:lpstr>
      <vt:lpstr>Open Sans</vt:lpstr>
      <vt:lpstr>Wingdings</vt:lpstr>
      <vt:lpstr>Office Theme</vt:lpstr>
      <vt:lpstr>T.C. MİLLÎ EĞİTİM</vt:lpstr>
      <vt:lpstr>TÜRKİYE YÜZYILI MAARİF MODELİ</vt:lpstr>
      <vt:lpstr>MAARİF MODELİ BİLEŞENLERİ</vt:lpstr>
      <vt:lpstr>MAARİF MODELİ FELSEFESİ</vt:lpstr>
      <vt:lpstr>ÖĞRENCİ PROFİLİ</vt:lpstr>
      <vt:lpstr>MAARİF MODELİ BİLEŞENLERİ  BECERİLER ÇERÇEVESİ</vt:lpstr>
      <vt:lpstr>MAARİF MODELİ BİLEŞENLERİ  BECERİLER ÇERÇEVESİ</vt:lpstr>
      <vt:lpstr>MAARİF MODELİ BİLEŞENLERİ  BECERİLER ÇERÇEVESİ</vt:lpstr>
      <vt:lpstr>MAARİF MODELİ BİLEŞENLERİ  BECERİLER ÇERÇEVESİ</vt:lpstr>
      <vt:lpstr>MAARİF MODELİ BİLEŞENLERİ  BECERİLER ÇERÇEVESİ</vt:lpstr>
      <vt:lpstr>MAARİF MODELİ BİLEŞENLERİ  BECERİLER ÇERÇEVESİ</vt:lpstr>
      <vt:lpstr>PowerPoint Sunusu</vt:lpstr>
      <vt:lpstr>PowerPoint Sunusu</vt:lpstr>
      <vt:lpstr>PowerPoint Sunusu</vt:lpstr>
      <vt:lpstr>PowerPoint Sunusu</vt:lpstr>
      <vt:lpstr>MAARİF MODELİ BİLEŞENLERİ  BECERİLER ÇERÇEVESİ</vt:lpstr>
      <vt:lpstr>MAARİF MODELİ BİLEŞENLERİ  FİZİKSEL BECERİLER</vt:lpstr>
      <vt:lpstr>SOSYAL DUYGUSAL ÖĞRENME BECERİLERİ</vt:lpstr>
      <vt:lpstr>PowerPoint Sunusu</vt:lpstr>
      <vt:lpstr>TÜRKİYE YÜZYILI MAARİF MODELİ  PROGRAMLAR ARASI BİLEŞENLER</vt:lpstr>
      <vt:lpstr>TÜRKİYE YÜZYILI MAARİF MODELİ  PROGRAMLAR ARASI BİLEŞENLER</vt:lpstr>
      <vt:lpstr>BÜTÜNCÜL EĞİTİM PROGRAM MODELİ BİLEŞENLERİ</vt:lpstr>
      <vt:lpstr>Teşekkür Ederim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T.C. MİLLÎ EĞİTİM</dc:title>
  <dc:creator>NEVU</dc:creator>
  <cp:lastModifiedBy>XXX</cp:lastModifiedBy>
  <cp:revision>20</cp:revision>
  <dcterms:created xsi:type="dcterms:W3CDTF">2024-11-19T10:57:37Z</dcterms:created>
  <dcterms:modified xsi:type="dcterms:W3CDTF">2024-12-10T11:31:28Z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2024-04-29T00:00:00Z</vt:filetime>
  </property>
  <property fmtid="{D5CDD505-2E9C-101B-9397-08002B2CF9AE}" pid="3" name="LastSaved">
    <vt:filetime>2024-11-19T00:00:00Z</vt:filetime>
  </property>
</Properties>
</file>