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1"/>
  </p:notesMasterIdLst>
  <p:handoutMasterIdLst>
    <p:handoutMasterId r:id="rId32"/>
  </p:handoutMasterIdLst>
  <p:sldIdLst>
    <p:sldId id="258" r:id="rId2"/>
    <p:sldId id="273" r:id="rId3"/>
    <p:sldId id="274" r:id="rId4"/>
    <p:sldId id="305" r:id="rId5"/>
    <p:sldId id="294" r:id="rId6"/>
    <p:sldId id="276" r:id="rId7"/>
    <p:sldId id="314" r:id="rId8"/>
    <p:sldId id="310" r:id="rId9"/>
    <p:sldId id="277" r:id="rId10"/>
    <p:sldId id="295" r:id="rId11"/>
    <p:sldId id="296" r:id="rId12"/>
    <p:sldId id="300" r:id="rId13"/>
    <p:sldId id="301" r:id="rId14"/>
    <p:sldId id="306" r:id="rId15"/>
    <p:sldId id="303" r:id="rId16"/>
    <p:sldId id="309" r:id="rId17"/>
    <p:sldId id="284" r:id="rId18"/>
    <p:sldId id="285" r:id="rId19"/>
    <p:sldId id="298" r:id="rId20"/>
    <p:sldId id="299" r:id="rId21"/>
    <p:sldId id="286" r:id="rId22"/>
    <p:sldId id="287" r:id="rId23"/>
    <p:sldId id="288" r:id="rId24"/>
    <p:sldId id="289" r:id="rId25"/>
    <p:sldId id="315" r:id="rId26"/>
    <p:sldId id="290" r:id="rId27"/>
    <p:sldId id="313" r:id="rId28"/>
    <p:sldId id="307" r:id="rId29"/>
    <p:sldId id="293" r:id="rId30"/>
  </p:sldIdLst>
  <p:sldSz cx="12190413" cy="6859588"/>
  <p:notesSz cx="7099300" cy="10223500"/>
  <p:defaultTextStyle>
    <a:defPPr>
      <a:defRPr lang="tr-TR"/>
    </a:defPPr>
    <a:lvl1pPr marL="0" algn="l" defTabSz="1128234" rtl="0" eaLnBrk="1" latinLnBrk="0" hangingPunct="1">
      <a:defRPr sz="2200" kern="1200">
        <a:solidFill>
          <a:schemeClr val="tx1"/>
        </a:solidFill>
        <a:latin typeface="+mn-lt"/>
        <a:ea typeface="+mn-ea"/>
        <a:cs typeface="+mn-cs"/>
      </a:defRPr>
    </a:lvl1pPr>
    <a:lvl2pPr marL="564117" algn="l" defTabSz="1128234" rtl="0" eaLnBrk="1" latinLnBrk="0" hangingPunct="1">
      <a:defRPr sz="2200" kern="1200">
        <a:solidFill>
          <a:schemeClr val="tx1"/>
        </a:solidFill>
        <a:latin typeface="+mn-lt"/>
        <a:ea typeface="+mn-ea"/>
        <a:cs typeface="+mn-cs"/>
      </a:defRPr>
    </a:lvl2pPr>
    <a:lvl3pPr marL="1128234" algn="l" defTabSz="1128234" rtl="0" eaLnBrk="1" latinLnBrk="0" hangingPunct="1">
      <a:defRPr sz="2200" kern="1200">
        <a:solidFill>
          <a:schemeClr val="tx1"/>
        </a:solidFill>
        <a:latin typeface="+mn-lt"/>
        <a:ea typeface="+mn-ea"/>
        <a:cs typeface="+mn-cs"/>
      </a:defRPr>
    </a:lvl3pPr>
    <a:lvl4pPr marL="1692351" algn="l" defTabSz="1128234" rtl="0" eaLnBrk="1" latinLnBrk="0" hangingPunct="1">
      <a:defRPr sz="2200" kern="1200">
        <a:solidFill>
          <a:schemeClr val="tx1"/>
        </a:solidFill>
        <a:latin typeface="+mn-lt"/>
        <a:ea typeface="+mn-ea"/>
        <a:cs typeface="+mn-cs"/>
      </a:defRPr>
    </a:lvl4pPr>
    <a:lvl5pPr marL="2256469" algn="l" defTabSz="1128234" rtl="0" eaLnBrk="1" latinLnBrk="0" hangingPunct="1">
      <a:defRPr sz="2200" kern="1200">
        <a:solidFill>
          <a:schemeClr val="tx1"/>
        </a:solidFill>
        <a:latin typeface="+mn-lt"/>
        <a:ea typeface="+mn-ea"/>
        <a:cs typeface="+mn-cs"/>
      </a:defRPr>
    </a:lvl5pPr>
    <a:lvl6pPr marL="2820586" algn="l" defTabSz="1128234" rtl="0" eaLnBrk="1" latinLnBrk="0" hangingPunct="1">
      <a:defRPr sz="2200" kern="1200">
        <a:solidFill>
          <a:schemeClr val="tx1"/>
        </a:solidFill>
        <a:latin typeface="+mn-lt"/>
        <a:ea typeface="+mn-ea"/>
        <a:cs typeface="+mn-cs"/>
      </a:defRPr>
    </a:lvl6pPr>
    <a:lvl7pPr marL="3384703" algn="l" defTabSz="1128234" rtl="0" eaLnBrk="1" latinLnBrk="0" hangingPunct="1">
      <a:defRPr sz="2200" kern="1200">
        <a:solidFill>
          <a:schemeClr val="tx1"/>
        </a:solidFill>
        <a:latin typeface="+mn-lt"/>
        <a:ea typeface="+mn-ea"/>
        <a:cs typeface="+mn-cs"/>
      </a:defRPr>
    </a:lvl7pPr>
    <a:lvl8pPr marL="3948820" algn="l" defTabSz="1128234" rtl="0" eaLnBrk="1" latinLnBrk="0" hangingPunct="1">
      <a:defRPr sz="2200" kern="1200">
        <a:solidFill>
          <a:schemeClr val="tx1"/>
        </a:solidFill>
        <a:latin typeface="+mn-lt"/>
        <a:ea typeface="+mn-ea"/>
        <a:cs typeface="+mn-cs"/>
      </a:defRPr>
    </a:lvl8pPr>
    <a:lvl9pPr marL="4512937" algn="l" defTabSz="1128234" rtl="0" eaLnBrk="1" latinLnBrk="0" hangingPunct="1">
      <a:defRPr sz="2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 uri="{2D200454-40CA-4A62-9FC3-DE9A4176ACB9}">
      <p15:notesGuideLst xmlns:p15="http://schemas.microsoft.com/office/powerpoint/2012/main">
        <p15:guide id="1" orient="horz" pos="3220">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46" autoAdjust="0"/>
    <p:restoredTop sz="94660"/>
  </p:normalViewPr>
  <p:slideViewPr>
    <p:cSldViewPr>
      <p:cViewPr varScale="1">
        <p:scale>
          <a:sx n="59" d="100"/>
          <a:sy n="59" d="100"/>
        </p:scale>
        <p:origin x="1160" y="64"/>
      </p:cViewPr>
      <p:guideLst>
        <p:guide orient="horz" pos="2161"/>
        <p:guide pos="3840"/>
      </p:guideLst>
    </p:cSldViewPr>
  </p:slideViewPr>
  <p:notesTextViewPr>
    <p:cViewPr>
      <p:scale>
        <a:sx n="100" d="100"/>
        <a:sy n="100" d="100"/>
      </p:scale>
      <p:origin x="0" y="0"/>
    </p:cViewPr>
  </p:notesTextViewPr>
  <p:notesViewPr>
    <p:cSldViewPr>
      <p:cViewPr varScale="1">
        <p:scale>
          <a:sx n="52" d="100"/>
          <a:sy n="52" d="100"/>
        </p:scale>
        <p:origin x="-2892" y="-108"/>
      </p:cViewPr>
      <p:guideLst>
        <p:guide orient="horz" pos="3220"/>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1" y="1"/>
            <a:ext cx="3076363" cy="511175"/>
          </a:xfrm>
          <a:prstGeom prst="rect">
            <a:avLst/>
          </a:prstGeom>
        </p:spPr>
        <p:txBody>
          <a:bodyPr vert="horz" lIns="98976" tIns="49488" rIns="98976" bIns="49488" rtlCol="0"/>
          <a:lstStyle>
            <a:lvl1pPr algn="l">
              <a:defRPr sz="1300"/>
            </a:lvl1pPr>
          </a:lstStyle>
          <a:p>
            <a:endParaRPr lang="tr-TR"/>
          </a:p>
        </p:txBody>
      </p:sp>
      <p:sp>
        <p:nvSpPr>
          <p:cNvPr id="3" name="2 Veri Yer Tutucusu"/>
          <p:cNvSpPr>
            <a:spLocks noGrp="1"/>
          </p:cNvSpPr>
          <p:nvPr>
            <p:ph type="dt" sz="quarter" idx="1"/>
          </p:nvPr>
        </p:nvSpPr>
        <p:spPr>
          <a:xfrm>
            <a:off x="4021295" y="1"/>
            <a:ext cx="3076363" cy="511175"/>
          </a:xfrm>
          <a:prstGeom prst="rect">
            <a:avLst/>
          </a:prstGeom>
        </p:spPr>
        <p:txBody>
          <a:bodyPr vert="horz" lIns="98976" tIns="49488" rIns="98976" bIns="49488" rtlCol="0"/>
          <a:lstStyle>
            <a:lvl1pPr algn="r">
              <a:defRPr sz="1300"/>
            </a:lvl1pPr>
          </a:lstStyle>
          <a:p>
            <a:fld id="{3278116D-4148-41BA-9906-259D8E766822}" type="datetimeFigureOut">
              <a:rPr lang="tr-TR" smtClean="0"/>
              <a:pPr/>
              <a:t>5.05.2026</a:t>
            </a:fld>
            <a:endParaRPr lang="tr-TR"/>
          </a:p>
        </p:txBody>
      </p:sp>
      <p:sp>
        <p:nvSpPr>
          <p:cNvPr id="4" name="3 Altbilgi Yer Tutucusu"/>
          <p:cNvSpPr>
            <a:spLocks noGrp="1"/>
          </p:cNvSpPr>
          <p:nvPr>
            <p:ph type="ftr" sz="quarter" idx="2"/>
          </p:nvPr>
        </p:nvSpPr>
        <p:spPr>
          <a:xfrm>
            <a:off x="1" y="9710551"/>
            <a:ext cx="3076363" cy="511175"/>
          </a:xfrm>
          <a:prstGeom prst="rect">
            <a:avLst/>
          </a:prstGeom>
        </p:spPr>
        <p:txBody>
          <a:bodyPr vert="horz" lIns="98976" tIns="49488" rIns="98976" bIns="49488" rtlCol="0" anchor="b"/>
          <a:lstStyle>
            <a:lvl1pPr algn="l">
              <a:defRPr sz="1300"/>
            </a:lvl1pPr>
          </a:lstStyle>
          <a:p>
            <a:endParaRPr lang="tr-TR"/>
          </a:p>
        </p:txBody>
      </p:sp>
      <p:sp>
        <p:nvSpPr>
          <p:cNvPr id="5" name="4 Slayt Numarası Yer Tutucusu"/>
          <p:cNvSpPr>
            <a:spLocks noGrp="1"/>
          </p:cNvSpPr>
          <p:nvPr>
            <p:ph type="sldNum" sz="quarter" idx="3"/>
          </p:nvPr>
        </p:nvSpPr>
        <p:spPr>
          <a:xfrm>
            <a:off x="4021295" y="9710551"/>
            <a:ext cx="3076363" cy="511175"/>
          </a:xfrm>
          <a:prstGeom prst="rect">
            <a:avLst/>
          </a:prstGeom>
        </p:spPr>
        <p:txBody>
          <a:bodyPr vert="horz" lIns="98976" tIns="49488" rIns="98976" bIns="49488" rtlCol="0" anchor="b"/>
          <a:lstStyle>
            <a:lvl1pPr algn="r">
              <a:defRPr sz="1300"/>
            </a:lvl1pPr>
          </a:lstStyle>
          <a:p>
            <a:fld id="{D674BAA5-10CC-44AE-89B9-6931CD708064}" type="slidenum">
              <a:rPr lang="tr-TR" smtClean="0"/>
              <a:pPr/>
              <a:t>‹#›</a:t>
            </a:fld>
            <a:endParaRPr lang="tr-T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1" y="1"/>
            <a:ext cx="3076363" cy="511175"/>
          </a:xfrm>
          <a:prstGeom prst="rect">
            <a:avLst/>
          </a:prstGeom>
        </p:spPr>
        <p:txBody>
          <a:bodyPr vert="horz" lIns="98976" tIns="49488" rIns="98976" bIns="49488" rtlCol="0"/>
          <a:lstStyle>
            <a:lvl1pPr algn="l">
              <a:defRPr sz="1300"/>
            </a:lvl1pPr>
          </a:lstStyle>
          <a:p>
            <a:endParaRPr lang="tr-TR"/>
          </a:p>
        </p:txBody>
      </p:sp>
      <p:sp>
        <p:nvSpPr>
          <p:cNvPr id="3" name="2 Veri Yer Tutucusu"/>
          <p:cNvSpPr>
            <a:spLocks noGrp="1"/>
          </p:cNvSpPr>
          <p:nvPr>
            <p:ph type="dt" idx="1"/>
          </p:nvPr>
        </p:nvSpPr>
        <p:spPr>
          <a:xfrm>
            <a:off x="4021295" y="1"/>
            <a:ext cx="3076363" cy="511175"/>
          </a:xfrm>
          <a:prstGeom prst="rect">
            <a:avLst/>
          </a:prstGeom>
        </p:spPr>
        <p:txBody>
          <a:bodyPr vert="horz" lIns="98976" tIns="49488" rIns="98976" bIns="49488" rtlCol="0"/>
          <a:lstStyle>
            <a:lvl1pPr algn="r">
              <a:defRPr sz="1300"/>
            </a:lvl1pPr>
          </a:lstStyle>
          <a:p>
            <a:fld id="{86E287FC-A686-46C6-9F9B-60663CAD9278}" type="datetimeFigureOut">
              <a:rPr lang="tr-TR" smtClean="0"/>
              <a:pPr/>
              <a:t>5.05.2026</a:t>
            </a:fld>
            <a:endParaRPr lang="tr-TR"/>
          </a:p>
        </p:txBody>
      </p:sp>
      <p:sp>
        <p:nvSpPr>
          <p:cNvPr id="4" name="3 Slayt Görüntüsü Yer Tutucusu"/>
          <p:cNvSpPr>
            <a:spLocks noGrp="1" noRot="1" noChangeAspect="1"/>
          </p:cNvSpPr>
          <p:nvPr>
            <p:ph type="sldImg" idx="2"/>
          </p:nvPr>
        </p:nvSpPr>
        <p:spPr>
          <a:xfrm>
            <a:off x="142875" y="766763"/>
            <a:ext cx="6813550" cy="3833812"/>
          </a:xfrm>
          <a:prstGeom prst="rect">
            <a:avLst/>
          </a:prstGeom>
          <a:noFill/>
          <a:ln w="12700">
            <a:solidFill>
              <a:prstClr val="black"/>
            </a:solidFill>
          </a:ln>
        </p:spPr>
        <p:txBody>
          <a:bodyPr vert="horz" lIns="98976" tIns="49488" rIns="98976" bIns="49488" rtlCol="0" anchor="ctr"/>
          <a:lstStyle/>
          <a:p>
            <a:endParaRPr lang="tr-TR"/>
          </a:p>
        </p:txBody>
      </p:sp>
      <p:sp>
        <p:nvSpPr>
          <p:cNvPr id="5" name="4 Not Yer Tutucusu"/>
          <p:cNvSpPr>
            <a:spLocks noGrp="1"/>
          </p:cNvSpPr>
          <p:nvPr>
            <p:ph type="body" sz="quarter" idx="3"/>
          </p:nvPr>
        </p:nvSpPr>
        <p:spPr>
          <a:xfrm>
            <a:off x="709930" y="4856162"/>
            <a:ext cx="5679440" cy="4600575"/>
          </a:xfrm>
          <a:prstGeom prst="rect">
            <a:avLst/>
          </a:prstGeom>
        </p:spPr>
        <p:txBody>
          <a:bodyPr vert="horz" lIns="98976" tIns="49488" rIns="98976" bIns="49488"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1" y="9710551"/>
            <a:ext cx="3076363" cy="511175"/>
          </a:xfrm>
          <a:prstGeom prst="rect">
            <a:avLst/>
          </a:prstGeom>
        </p:spPr>
        <p:txBody>
          <a:bodyPr vert="horz" lIns="98976" tIns="49488" rIns="98976" bIns="49488" rtlCol="0" anchor="b"/>
          <a:lstStyle>
            <a:lvl1pPr algn="l">
              <a:defRPr sz="1300"/>
            </a:lvl1pPr>
          </a:lstStyle>
          <a:p>
            <a:endParaRPr lang="tr-TR"/>
          </a:p>
        </p:txBody>
      </p:sp>
      <p:sp>
        <p:nvSpPr>
          <p:cNvPr id="7" name="6 Slayt Numarası Yer Tutucusu"/>
          <p:cNvSpPr>
            <a:spLocks noGrp="1"/>
          </p:cNvSpPr>
          <p:nvPr>
            <p:ph type="sldNum" sz="quarter" idx="5"/>
          </p:nvPr>
        </p:nvSpPr>
        <p:spPr>
          <a:xfrm>
            <a:off x="4021295" y="9710551"/>
            <a:ext cx="3076363" cy="511175"/>
          </a:xfrm>
          <a:prstGeom prst="rect">
            <a:avLst/>
          </a:prstGeom>
        </p:spPr>
        <p:txBody>
          <a:bodyPr vert="horz" lIns="98976" tIns="49488" rIns="98976" bIns="49488" rtlCol="0" anchor="b"/>
          <a:lstStyle>
            <a:lvl1pPr algn="r">
              <a:defRPr sz="1300"/>
            </a:lvl1pPr>
          </a:lstStyle>
          <a:p>
            <a:fld id="{ABB83588-E9BC-44CC-AA76-035F63FC8D74}"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ABB83588-E9BC-44CC-AA76-035F63FC8D74}" type="slidenum">
              <a:rPr lang="tr-TR" smtClean="0"/>
              <a:pPr/>
              <a:t>1</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hasCustomPrompt="1"/>
          </p:nvPr>
        </p:nvSpPr>
        <p:spPr>
          <a:xfrm>
            <a:off x="334566" y="981522"/>
            <a:ext cx="11593288" cy="2880320"/>
          </a:xfrm>
          <a:ln>
            <a:noFill/>
          </a:ln>
        </p:spPr>
        <p:txBody>
          <a:bodyPr vert="horz" tIns="0" rIns="22565" bIns="0" anchor="b">
            <a:normAutofit/>
            <a:scene3d>
              <a:camera prst="orthographicFront"/>
              <a:lightRig rig="freezing" dir="t">
                <a:rot lat="0" lon="0" rev="5640000"/>
              </a:lightRig>
            </a:scene3d>
            <a:sp3d prstMaterial="flat">
              <a:bevelT w="38100" h="38100"/>
              <a:contourClr>
                <a:schemeClr val="tx2"/>
              </a:contourClr>
            </a:sp3d>
          </a:bodyPr>
          <a:lstStyle>
            <a:lvl1pPr algn="ctr" rtl="0">
              <a:spcBef>
                <a:spcPct val="0"/>
              </a:spcBef>
              <a:buNone/>
              <a:defRPr sz="6000" b="1">
                <a:ln>
                  <a:noFill/>
                </a:ln>
                <a:solidFill>
                  <a:schemeClr val="bg1"/>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a:lstStyle>
          <a:p>
            <a:r>
              <a:rPr kumimoji="0" lang="tr-TR"/>
              <a:t>Asıl Başlık Stili İçin Tıklatın</a:t>
            </a:r>
            <a:endParaRPr kumimoji="0" lang="en-US"/>
          </a:p>
        </p:txBody>
      </p:sp>
      <p:sp>
        <p:nvSpPr>
          <p:cNvPr id="30" name="29 Veri Yer Tutucusu"/>
          <p:cNvSpPr>
            <a:spLocks noGrp="1"/>
          </p:cNvSpPr>
          <p:nvPr>
            <p:ph type="dt" sz="half" idx="10"/>
          </p:nvPr>
        </p:nvSpPr>
        <p:spPr/>
        <p:txBody>
          <a:bodyPr/>
          <a:lstStyle/>
          <a:p>
            <a:fld id="{8D4A79D4-F03A-4B0E-B0DA-02202A870647}" type="datetime1">
              <a:rPr lang="tr-TR" smtClean="0"/>
              <a:t>5.05.2026</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262558" y="198297"/>
            <a:ext cx="11665296" cy="855233"/>
          </a:xfrm>
        </p:spPr>
        <p:txBody>
          <a:bodyPr>
            <a:normAutofit/>
          </a:bodyPr>
          <a:lstStyle>
            <a:lvl1pPr>
              <a:lnSpc>
                <a:spcPct val="150000"/>
              </a:lnSpc>
              <a:defRPr sz="4000" b="1" u="sng">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lvl1pPr>
          </a:lstStyle>
          <a:p>
            <a:r>
              <a:rPr kumimoji="0" lang="tr-TR"/>
              <a:t>Asıl başlık stili için tıklatın</a:t>
            </a:r>
            <a:endParaRPr kumimoji="0" lang="en-US"/>
          </a:p>
        </p:txBody>
      </p:sp>
      <p:sp>
        <p:nvSpPr>
          <p:cNvPr id="3" name="2 İçerik Yer Tutucusu"/>
          <p:cNvSpPr>
            <a:spLocks noGrp="1"/>
          </p:cNvSpPr>
          <p:nvPr>
            <p:ph idx="1"/>
          </p:nvPr>
        </p:nvSpPr>
        <p:spPr>
          <a:xfrm>
            <a:off x="262558" y="1053530"/>
            <a:ext cx="11665296" cy="5184576"/>
          </a:xfrm>
        </p:spPr>
        <p:txBody>
          <a:bodyPr>
            <a:normAutofit/>
          </a:bodyPr>
          <a:lstStyle>
            <a:lvl1pPr algn="just">
              <a:lnSpc>
                <a:spcPct val="150000"/>
              </a:lnSpc>
              <a:buClr>
                <a:schemeClr val="tx1"/>
              </a:buClr>
              <a:buFont typeface="Wingdings" pitchFamily="2" charset="2"/>
              <a:buChar char="Ø"/>
              <a:defRPr sz="2400">
                <a:latin typeface="Times New Roman" pitchFamily="18" charset="0"/>
                <a:cs typeface="Times New Roman" pitchFamily="18" charset="0"/>
              </a:defRPr>
            </a:lvl1pPr>
            <a:lvl2pPr algn="just">
              <a:lnSpc>
                <a:spcPct val="150000"/>
              </a:lnSpc>
              <a:buClr>
                <a:schemeClr val="tx1"/>
              </a:buClr>
              <a:buFont typeface="Wingdings" pitchFamily="2" charset="2"/>
              <a:buChar char="v"/>
              <a:defRPr sz="2400">
                <a:latin typeface="Times New Roman" pitchFamily="18" charset="0"/>
                <a:cs typeface="Times New Roman" pitchFamily="18" charset="0"/>
              </a:defRPr>
            </a:lvl2pPr>
            <a:lvl3pPr algn="just">
              <a:lnSpc>
                <a:spcPct val="150000"/>
              </a:lnSpc>
              <a:buClr>
                <a:schemeClr val="tx1"/>
              </a:buClr>
              <a:buFont typeface="Wingdings" pitchFamily="2" charset="2"/>
              <a:buChar char="v"/>
              <a:defRPr sz="2400">
                <a:latin typeface="Times New Roman" pitchFamily="18" charset="0"/>
                <a:cs typeface="Times New Roman" pitchFamily="18" charset="0"/>
              </a:defRPr>
            </a:lvl3pPr>
            <a:lvl4pPr algn="just">
              <a:lnSpc>
                <a:spcPct val="150000"/>
              </a:lnSpc>
              <a:buClr>
                <a:schemeClr val="tx1"/>
              </a:buClr>
              <a:buFont typeface="Wingdings" pitchFamily="2" charset="2"/>
              <a:buChar char="v"/>
              <a:defRPr sz="2400">
                <a:latin typeface="Times New Roman" pitchFamily="18" charset="0"/>
                <a:cs typeface="Times New Roman" pitchFamily="18" charset="0"/>
              </a:defRPr>
            </a:lvl4pPr>
            <a:lvl5pPr algn="just">
              <a:lnSpc>
                <a:spcPct val="150000"/>
              </a:lnSpc>
              <a:buClr>
                <a:schemeClr val="tx1"/>
              </a:buClr>
              <a:buFont typeface="Wingdings" pitchFamily="2" charset="2"/>
              <a:buChar char="v"/>
              <a:defRPr sz="2400">
                <a:latin typeface="Times New Roman" pitchFamily="18" charset="0"/>
                <a:cs typeface="Times New Roman" pitchFamily="18" charset="0"/>
              </a:defRPr>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81AD888-E48E-48C0-8B1B-F90945F4129B}" type="datetime1">
              <a:rPr lang="tr-TR" smtClean="0"/>
              <a:t>5.05.2026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a:xfrm>
            <a:off x="10919742" y="6357824"/>
            <a:ext cx="1015868" cy="365210"/>
          </a:xfrm>
        </p:spPr>
        <p:txBody>
          <a:bodyPr/>
          <a:lstStyle>
            <a:lvl1pPr>
              <a:defRPr sz="1600">
                <a:solidFill>
                  <a:schemeClr val="tx1"/>
                </a:solidFill>
                <a:latin typeface="Times New Roman" pitchFamily="18" charset="0"/>
                <a:cs typeface="Times New Roman" pitchFamily="18" charset="0"/>
              </a:defRPr>
            </a:lvl1p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07045" y="1317041"/>
            <a:ext cx="10361851" cy="1362772"/>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69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707045" y="2705291"/>
            <a:ext cx="10361851" cy="1510062"/>
          </a:xfrm>
        </p:spPr>
        <p:txBody>
          <a:bodyPr lIns="56412" rIns="56412" anchor="t"/>
          <a:lstStyle>
            <a:lvl1pPr marL="0" indent="0">
              <a:buNone/>
              <a:defRPr sz="2700">
                <a:solidFill>
                  <a:schemeClr val="tx1"/>
                </a:solidFill>
              </a:defRPr>
            </a:lvl1pPr>
            <a:lvl2pPr>
              <a:buNone/>
              <a:defRPr sz="2200">
                <a:solidFill>
                  <a:schemeClr val="tx1">
                    <a:tint val="75000"/>
                  </a:schemeClr>
                </a:solidFill>
              </a:defRPr>
            </a:lvl2pPr>
            <a:lvl3pPr>
              <a:buNone/>
              <a:defRPr sz="2000">
                <a:solidFill>
                  <a:schemeClr val="tx1">
                    <a:tint val="75000"/>
                  </a:schemeClr>
                </a:solidFill>
              </a:defRPr>
            </a:lvl3pPr>
            <a:lvl4pPr>
              <a:buNone/>
              <a:defRPr sz="1700">
                <a:solidFill>
                  <a:schemeClr val="tx1">
                    <a:tint val="75000"/>
                  </a:schemeClr>
                </a:solidFill>
              </a:defRPr>
            </a:lvl4pPr>
            <a:lvl5pPr>
              <a:buNone/>
              <a:defRPr sz="1700">
                <a:solidFill>
                  <a:schemeClr val="tx1">
                    <a:tint val="75000"/>
                  </a:schemeClr>
                </a:solidFill>
              </a:defRPr>
            </a:lvl5pPr>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C6E88374-6290-403A-8E70-326E007B2431}" type="datetime1">
              <a:rPr lang="tr-TR" smtClean="0"/>
              <a:t>5.05.2026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521" y="704252"/>
            <a:ext cx="10971372" cy="1143265"/>
          </a:xfrm>
        </p:spPr>
        <p:txBody>
          <a:bodyPr/>
          <a:lstStyle/>
          <a:p>
            <a:r>
              <a:rPr kumimoji="0" lang="tr-TR"/>
              <a:t>Asıl başlık stili için tıklatın</a:t>
            </a:r>
            <a:endParaRPr kumimoji="0" lang="en-US"/>
          </a:p>
        </p:txBody>
      </p:sp>
      <p:sp>
        <p:nvSpPr>
          <p:cNvPr id="3" name="2 İçerik Yer Tutucusu"/>
          <p:cNvSpPr>
            <a:spLocks noGrp="1"/>
          </p:cNvSpPr>
          <p:nvPr>
            <p:ph sz="half" idx="1"/>
          </p:nvPr>
        </p:nvSpPr>
        <p:spPr>
          <a:xfrm>
            <a:off x="609522" y="1920530"/>
            <a:ext cx="5384099" cy="4435867"/>
          </a:xfrm>
        </p:spPr>
        <p:txBody>
          <a:bodyPr/>
          <a:lstStyle>
            <a:lvl1pPr>
              <a:defRPr sz="3200"/>
            </a:lvl1pPr>
            <a:lvl2pPr>
              <a:defRPr sz="3000"/>
            </a:lvl2pPr>
            <a:lvl3pPr>
              <a:defRPr sz="2500"/>
            </a:lvl3pPr>
            <a:lvl4pPr>
              <a:defRPr sz="2200"/>
            </a:lvl4pPr>
            <a:lvl5pPr>
              <a:defRPr sz="22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6196794" y="1920530"/>
            <a:ext cx="5384099" cy="4435867"/>
          </a:xfrm>
        </p:spPr>
        <p:txBody>
          <a:bodyPr/>
          <a:lstStyle>
            <a:lvl1pPr>
              <a:defRPr sz="3200"/>
            </a:lvl1pPr>
            <a:lvl2pPr>
              <a:defRPr sz="3000"/>
            </a:lvl2pPr>
            <a:lvl3pPr>
              <a:defRPr sz="2500"/>
            </a:lvl3pPr>
            <a:lvl4pPr>
              <a:defRPr sz="2200"/>
            </a:lvl4pPr>
            <a:lvl5pPr>
              <a:defRPr sz="22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C48E6579-9C91-4FE1-A282-4D97626531B8}" type="datetime1">
              <a:rPr lang="tr-TR" smtClean="0"/>
              <a:t>5.05.2026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609521" y="704252"/>
            <a:ext cx="10971372" cy="1143265"/>
          </a:xfrm>
        </p:spPr>
        <p:txBody>
          <a:bodyPr tIns="56412" anchor="b"/>
          <a:lstStyle>
            <a:lvl1pPr>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609521" y="1855678"/>
            <a:ext cx="5386216" cy="659504"/>
          </a:xfrm>
        </p:spPr>
        <p:txBody>
          <a:bodyPr lIns="56412" tIns="0" rIns="56412" bIns="0" anchor="ctr">
            <a:noAutofit/>
          </a:bodyPr>
          <a:lstStyle>
            <a:lvl1pPr marL="0" indent="0">
              <a:buNone/>
              <a:defRPr sz="3000" b="1" cap="none" baseline="0">
                <a:solidFill>
                  <a:schemeClr val="tx2"/>
                </a:solidFill>
                <a:effectLst/>
              </a:defRPr>
            </a:lvl1pPr>
            <a:lvl2pPr>
              <a:buNone/>
              <a:defRPr sz="2500" b="1"/>
            </a:lvl2pPr>
            <a:lvl3pPr>
              <a:buNone/>
              <a:defRPr sz="2200" b="1"/>
            </a:lvl3pPr>
            <a:lvl4pPr>
              <a:buNone/>
              <a:defRPr sz="2000" b="1"/>
            </a:lvl4pPr>
            <a:lvl5pPr>
              <a:buNone/>
              <a:defRPr sz="2000" b="1"/>
            </a:lvl5pPr>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6192562" y="1860189"/>
            <a:ext cx="5388332" cy="654995"/>
          </a:xfrm>
        </p:spPr>
        <p:txBody>
          <a:bodyPr lIns="56412" tIns="0" rIns="56412" bIns="0" anchor="ctr"/>
          <a:lstStyle>
            <a:lvl1pPr marL="0" indent="0">
              <a:buNone/>
              <a:defRPr sz="3000" b="1" cap="none" baseline="0">
                <a:solidFill>
                  <a:schemeClr val="tx2"/>
                </a:solidFill>
                <a:effectLst/>
              </a:defRPr>
            </a:lvl1pPr>
            <a:lvl2pPr>
              <a:buNone/>
              <a:defRPr sz="2500" b="1"/>
            </a:lvl2pPr>
            <a:lvl3pPr>
              <a:buNone/>
              <a:defRPr sz="2200" b="1"/>
            </a:lvl3pPr>
            <a:lvl4pPr>
              <a:buNone/>
              <a:defRPr sz="2000" b="1"/>
            </a:lvl4pPr>
            <a:lvl5pPr>
              <a:buNone/>
              <a:defRPr sz="2000" b="1"/>
            </a:lvl5pPr>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609521" y="2515182"/>
            <a:ext cx="5386216" cy="3846611"/>
          </a:xfrm>
        </p:spPr>
        <p:txBody>
          <a:bodyPr tIns="0"/>
          <a:lstStyle>
            <a:lvl1pPr>
              <a:defRPr sz="2700"/>
            </a:lvl1pPr>
            <a:lvl2pPr>
              <a:defRPr sz="2500"/>
            </a:lvl2pPr>
            <a:lvl3pPr>
              <a:defRPr sz="2200"/>
            </a:lvl3pPr>
            <a:lvl4pPr>
              <a:defRPr sz="2000"/>
            </a:lvl4pPr>
            <a:lvl5pPr>
              <a:defRPr sz="20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6192562" y="2515182"/>
            <a:ext cx="5388332" cy="3846611"/>
          </a:xfrm>
        </p:spPr>
        <p:txBody>
          <a:bodyPr tIns="0"/>
          <a:lstStyle>
            <a:lvl1pPr>
              <a:defRPr sz="2700"/>
            </a:lvl1pPr>
            <a:lvl2pPr>
              <a:defRPr sz="2500"/>
            </a:lvl2pPr>
            <a:lvl3pPr>
              <a:defRPr sz="2200"/>
            </a:lvl3pPr>
            <a:lvl4pPr>
              <a:defRPr sz="2000"/>
            </a:lvl4pPr>
            <a:lvl5pPr>
              <a:defRPr sz="20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C582511B-D712-4E6E-9C5D-EDA0DCF055F1}" type="datetime1">
              <a:rPr lang="tr-TR" smtClean="0"/>
              <a:t>5.05.2026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609521" y="704252"/>
            <a:ext cx="11072958" cy="1143265"/>
          </a:xfrm>
        </p:spPr>
        <p:txBody>
          <a:bodyPr vert="horz" tIns="56412"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62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fld id="{7333302D-6B7D-4FFA-BCA0-287526DCFDF6}" type="datetime1">
              <a:rPr lang="tr-TR" smtClean="0"/>
              <a:t>5.05.2026</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45F817AF-2991-4439-B94E-FB362F27B3CF}" type="datetime1">
              <a:rPr lang="tr-TR" smtClean="0"/>
              <a:t>5.05.2026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914281" y="514472"/>
            <a:ext cx="3657124" cy="1162319"/>
          </a:xfrm>
        </p:spPr>
        <p:txBody>
          <a:bodyPr lIns="0" anchor="b">
            <a:noAutofit/>
          </a:bodyPr>
          <a:lstStyle>
            <a:lvl1pPr algn="l" rtl="0">
              <a:spcBef>
                <a:spcPct val="0"/>
              </a:spcBef>
              <a:buNone/>
              <a:defRPr sz="32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2"/>
          </p:nvPr>
        </p:nvSpPr>
        <p:spPr>
          <a:xfrm>
            <a:off x="914281" y="1676788"/>
            <a:ext cx="3657124" cy="4573059"/>
          </a:xfrm>
        </p:spPr>
        <p:txBody>
          <a:bodyPr lIns="22565" rIns="22565"/>
          <a:lstStyle>
            <a:lvl1pPr marL="0" indent="0" algn="l">
              <a:buNone/>
              <a:defRPr sz="1700"/>
            </a:lvl1pPr>
            <a:lvl2pPr indent="0" algn="l">
              <a:buNone/>
              <a:defRPr sz="1500"/>
            </a:lvl2pPr>
            <a:lvl3pPr indent="0" algn="l">
              <a:buNone/>
              <a:defRPr sz="1200"/>
            </a:lvl3pPr>
            <a:lvl4pPr indent="0" algn="l">
              <a:buNone/>
              <a:defRPr sz="1100"/>
            </a:lvl4pPr>
            <a:lvl5pPr indent="0" algn="l">
              <a:buNone/>
              <a:defRPr sz="1100"/>
            </a:lvl5pPr>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4766114" y="1676788"/>
            <a:ext cx="6814779" cy="4573059"/>
          </a:xfrm>
        </p:spPr>
        <p:txBody>
          <a:bodyPr tIns="0"/>
          <a:lstStyle>
            <a:lvl1pPr>
              <a:defRPr sz="3500"/>
            </a:lvl1pPr>
            <a:lvl2pPr>
              <a:defRPr sz="3200"/>
            </a:lvl2pPr>
            <a:lvl3pPr>
              <a:defRPr sz="3000"/>
            </a:lvl3pPr>
            <a:lvl4pPr>
              <a:defRPr sz="2500"/>
            </a:lvl4pPr>
            <a:lvl5pPr>
              <a:defRPr sz="22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A62666D7-AC36-4CFD-9357-D6B3AE66E744}" type="datetime1">
              <a:rPr lang="tr-TR" smtClean="0"/>
              <a:t>5.05.2026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4220456" y="1108334"/>
            <a:ext cx="7009487" cy="4115753"/>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lIns="112823" tIns="56412" rIns="112823" bIns="56412" rtlCol="0" anchor="ctr"/>
          <a:lstStyle/>
          <a:p>
            <a:pPr algn="ctr" eaLnBrk="1" latinLnBrk="0" hangingPunct="1"/>
            <a:endParaRPr kumimoji="0" lang="en-US"/>
          </a:p>
        </p:txBody>
      </p:sp>
      <p:sp>
        <p:nvSpPr>
          <p:cNvPr id="12" name="11 Dik Üçgen"/>
          <p:cNvSpPr/>
          <p:nvPr/>
        </p:nvSpPr>
        <p:spPr>
          <a:xfrm rot="420000" flipV="1">
            <a:off x="10670792" y="5361011"/>
            <a:ext cx="207237" cy="155484"/>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lIns="112823" tIns="56412" rIns="112823" bIns="56412" rtlCol="0" anchor="ctr"/>
          <a:lstStyle/>
          <a:p>
            <a:pPr algn="ctr" eaLnBrk="1" latinLnBrk="0" hangingPunct="1"/>
            <a:endParaRPr kumimoji="0" lang="en-US"/>
          </a:p>
        </p:txBody>
      </p:sp>
      <p:sp>
        <p:nvSpPr>
          <p:cNvPr id="2" name="1 Başlık"/>
          <p:cNvSpPr>
            <a:spLocks noGrp="1"/>
          </p:cNvSpPr>
          <p:nvPr>
            <p:ph type="title"/>
          </p:nvPr>
        </p:nvSpPr>
        <p:spPr>
          <a:xfrm>
            <a:off x="812694" y="1177270"/>
            <a:ext cx="2950080" cy="1582988"/>
          </a:xfrm>
        </p:spPr>
        <p:txBody>
          <a:bodyPr vert="horz" lIns="56412" tIns="56412" rIns="56412" bIns="56412" anchor="b"/>
          <a:lstStyle>
            <a:lvl1pPr algn="l">
              <a:buNone/>
              <a:defRPr sz="2500" b="1">
                <a:solidFill>
                  <a:schemeClr val="tx2"/>
                </a:solidFill>
              </a:defRPr>
            </a:lvl1pPr>
          </a:lstStyle>
          <a:p>
            <a:r>
              <a:rPr kumimoji="0" lang="tr-TR"/>
              <a:t>Asıl başlık stili için tıklatın</a:t>
            </a:r>
            <a:endParaRPr kumimoji="0" lang="en-US"/>
          </a:p>
        </p:txBody>
      </p:sp>
      <p:sp>
        <p:nvSpPr>
          <p:cNvPr id="4" name="3 Metin Yer Tutucusu"/>
          <p:cNvSpPr>
            <a:spLocks noGrp="1"/>
          </p:cNvSpPr>
          <p:nvPr>
            <p:ph type="body" sz="half" idx="2"/>
          </p:nvPr>
        </p:nvSpPr>
        <p:spPr>
          <a:xfrm>
            <a:off x="812694" y="2829440"/>
            <a:ext cx="2946016" cy="2179825"/>
          </a:xfrm>
        </p:spPr>
        <p:txBody>
          <a:bodyPr lIns="78976" rIns="56412" bIns="56412" anchor="t"/>
          <a:lstStyle>
            <a:lvl1pPr marL="0" indent="0" algn="l">
              <a:spcBef>
                <a:spcPts val="309"/>
              </a:spcBef>
              <a:buFontTx/>
              <a:buNone/>
              <a:defRPr sz="1600"/>
            </a:lvl1pPr>
            <a:lvl2pPr>
              <a:defRPr sz="1500"/>
            </a:lvl2pPr>
            <a:lvl3pPr>
              <a:defRPr sz="1200"/>
            </a:lvl3pPr>
            <a:lvl4pPr>
              <a:defRPr sz="1100"/>
            </a:lvl4pPr>
            <a:lvl5pPr>
              <a:defRPr sz="1100"/>
            </a:lvl5pPr>
          </a:lstStyle>
          <a:p>
            <a:pPr lvl="0" eaLnBrk="1" latinLnBrk="0" hangingPunct="1"/>
            <a:r>
              <a:rPr kumimoji="0" lang="tr-TR"/>
              <a:t>Asıl metin stillerini düzenlemek için tıklatın</a:t>
            </a:r>
          </a:p>
        </p:txBody>
      </p:sp>
      <p:sp>
        <p:nvSpPr>
          <p:cNvPr id="5" name="4 Veri Yer Tutucusu"/>
          <p:cNvSpPr>
            <a:spLocks noGrp="1"/>
          </p:cNvSpPr>
          <p:nvPr>
            <p:ph type="dt" sz="half" idx="10"/>
          </p:nvPr>
        </p:nvSpPr>
        <p:spPr/>
        <p:txBody>
          <a:bodyPr/>
          <a:lstStyle/>
          <a:p>
            <a:fld id="{B041FA6D-B5F3-41CF-97CD-E46DDA50F4D1}" type="datetime1">
              <a:rPr lang="tr-TR" smtClean="0"/>
              <a:t>5.05.2026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10768198" y="6357824"/>
            <a:ext cx="812694" cy="365210"/>
          </a:xfrm>
        </p:spPr>
        <p:txBody>
          <a:bodyPr/>
          <a:lstStyle/>
          <a:p>
            <a:fld id="{B1DEFA8C-F947-479F-BE07-76B6B3F80BF1}" type="slidenum">
              <a:rPr lang="tr-TR" smtClean="0"/>
              <a:pPr/>
              <a:t>‹#›</a:t>
            </a:fld>
            <a:endParaRPr lang="tr-TR"/>
          </a:p>
        </p:txBody>
      </p:sp>
      <p:sp>
        <p:nvSpPr>
          <p:cNvPr id="3" name="2 Resim Yer Tutucusu"/>
          <p:cNvSpPr>
            <a:spLocks noGrp="1"/>
          </p:cNvSpPr>
          <p:nvPr>
            <p:ph type="pic" idx="1"/>
          </p:nvPr>
        </p:nvSpPr>
        <p:spPr>
          <a:xfrm rot="420000">
            <a:off x="4647120" y="1199795"/>
            <a:ext cx="6156159" cy="3932830"/>
          </a:xfrm>
          <a:prstGeom prst="rect">
            <a:avLst/>
          </a:prstGeom>
          <a:solidFill>
            <a:schemeClr val="bg2"/>
          </a:solidFill>
          <a:ln w="3000" cap="rnd">
            <a:solidFill>
              <a:srgbClr val="C0C0C0"/>
            </a:solidFill>
            <a:round/>
          </a:ln>
          <a:effectLst/>
        </p:spPr>
        <p:txBody>
          <a:bodyPr/>
          <a:lstStyle>
            <a:lvl1pPr marL="0" indent="0">
              <a:buNone/>
              <a:defRPr sz="3900"/>
            </a:lvl1pPr>
          </a:lstStyle>
          <a:p>
            <a:r>
              <a:rPr kumimoji="0" lang="tr-TR"/>
              <a:t>Resim eklemek için simgeyi tıklatın</a:t>
            </a:r>
            <a:endParaRPr kumimoji="0" lang="en-US" dirty="0"/>
          </a:p>
        </p:txBody>
      </p:sp>
      <p:sp>
        <p:nvSpPr>
          <p:cNvPr id="10" name="9 Serbest Form"/>
          <p:cNvSpPr>
            <a:spLocks/>
          </p:cNvSpPr>
          <p:nvPr/>
        </p:nvSpPr>
        <p:spPr bwMode="auto">
          <a:xfrm flipV="1">
            <a:off x="-12699" y="5817947"/>
            <a:ext cx="12215810" cy="1041642"/>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112823" tIns="56412" rIns="112823" bIns="56412"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5841241" y="6221268"/>
            <a:ext cx="6349173" cy="638322"/>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112823" tIns="56412" rIns="112823" bIns="56412"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C8747DE3-A6AD-48AD-8035-12B17C4174AA}" type="datetime1">
              <a:rPr lang="tr-TR" smtClean="0"/>
              <a:t>5.05.2026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8050" y="914614"/>
            <a:ext cx="2742843" cy="5212970"/>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609522" y="914614"/>
            <a:ext cx="8025355" cy="521297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998D4444-E615-437C-8A07-E9396926E1DE}" type="datetime1">
              <a:rPr lang="tr-TR" smtClean="0"/>
              <a:t>5.05.2026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aşlık ve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Metin Yer Tutucusu 2"/>
          <p:cNvSpPr>
            <a:spLocks noGrp="1"/>
          </p:cNvSpPr>
          <p:nvPr>
            <p:ph type="body"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61A439C-E026-4950-B3C0-6AAF32066F73}" type="datetime1">
              <a:rPr lang="tr-TR" smtClean="0"/>
              <a:t>5.05.2026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CFC0CA5-CE71-4BD9-8BBB-E721B6EDB803}" type="slidenum">
              <a:rPr lang="tr-TR" smtClean="0"/>
              <a:pPr/>
              <a:t>‹#›</a:t>
            </a:fld>
            <a:endParaRPr lang="tr-TR"/>
          </a:p>
        </p:txBody>
      </p:sp>
    </p:spTree>
    <p:extLst>
      <p:ext uri="{BB962C8B-B14F-4D97-AF65-F5344CB8AC3E}">
        <p14:creationId xmlns:p14="http://schemas.microsoft.com/office/powerpoint/2010/main" val="1688463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12699" y="-7146"/>
            <a:ext cx="12215810" cy="1041642"/>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112823" tIns="56412" rIns="112823" bIns="56412"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5841241" y="-7144"/>
            <a:ext cx="6349173" cy="638322"/>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112823" tIns="56412" rIns="112823" bIns="56412"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609521" y="704252"/>
            <a:ext cx="10971372" cy="1143265"/>
          </a:xfrm>
          <a:prstGeom prst="rect">
            <a:avLst/>
          </a:prstGeom>
        </p:spPr>
        <p:txBody>
          <a:bodyPr vert="horz" lIns="0" tIns="56412" rIns="0" bIns="0" anchor="b">
            <a:normAutofit/>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609521" y="1935928"/>
            <a:ext cx="10971372" cy="4390136"/>
          </a:xfrm>
          <a:prstGeom prst="rect">
            <a:avLst/>
          </a:prstGeom>
        </p:spPr>
        <p:txBody>
          <a:bodyPr vert="horz" lIns="112823" tIns="56412" rIns="112823" bIns="56412">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609521" y="6357824"/>
            <a:ext cx="2844430" cy="365210"/>
          </a:xfrm>
          <a:prstGeom prst="rect">
            <a:avLst/>
          </a:prstGeom>
        </p:spPr>
        <p:txBody>
          <a:bodyPr vert="horz" lIns="0" tIns="0" rIns="0" bIns="0" anchor="b"/>
          <a:lstStyle>
            <a:lvl1pPr algn="l" eaLnBrk="1" latinLnBrk="0" hangingPunct="1">
              <a:defRPr kumimoji="0" sz="1500">
                <a:solidFill>
                  <a:schemeClr val="tx2">
                    <a:shade val="90000"/>
                  </a:schemeClr>
                </a:solidFill>
              </a:defRPr>
            </a:lvl1pPr>
          </a:lstStyle>
          <a:p>
            <a:fld id="{2C8E125E-1C31-4E46-B086-29DC55A36FBB}" type="datetime1">
              <a:rPr lang="tr-TR" smtClean="0"/>
              <a:t>5.05.2026</a:t>
            </a:fld>
            <a:endParaRPr lang="tr-TR"/>
          </a:p>
        </p:txBody>
      </p:sp>
      <p:sp>
        <p:nvSpPr>
          <p:cNvPr id="22" name="21 Altbilgi Yer Tutucusu"/>
          <p:cNvSpPr>
            <a:spLocks noGrp="1"/>
          </p:cNvSpPr>
          <p:nvPr>
            <p:ph type="ftr" sz="quarter" idx="3"/>
          </p:nvPr>
        </p:nvSpPr>
        <p:spPr>
          <a:xfrm>
            <a:off x="3555537" y="6357824"/>
            <a:ext cx="4469818" cy="365210"/>
          </a:xfrm>
          <a:prstGeom prst="rect">
            <a:avLst/>
          </a:prstGeom>
        </p:spPr>
        <p:txBody>
          <a:bodyPr vert="horz" lIns="0" tIns="0" rIns="0" bIns="0" anchor="b"/>
          <a:lstStyle>
            <a:lvl1pPr algn="l" eaLnBrk="1" latinLnBrk="0" hangingPunct="1">
              <a:defRPr kumimoji="0" sz="15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10565024" y="6357824"/>
            <a:ext cx="1015868" cy="365210"/>
          </a:xfrm>
          <a:prstGeom prst="rect">
            <a:avLst/>
          </a:prstGeom>
        </p:spPr>
        <p:txBody>
          <a:bodyPr vert="horz" lIns="0" tIns="0" rIns="0" bIns="0" anchor="b"/>
          <a:lstStyle>
            <a:lvl1pPr algn="r" eaLnBrk="1" latinLnBrk="0" hangingPunct="1">
              <a:defRPr kumimoji="0" sz="1500">
                <a:solidFill>
                  <a:schemeClr val="tx2">
                    <a:shade val="90000"/>
                  </a:schemeClr>
                </a:solidFill>
              </a:defRPr>
            </a:lvl1pPr>
          </a:lstStyle>
          <a:p>
            <a:fld id="{B1DEFA8C-F947-479F-BE07-76B6B3F80BF1}" type="slidenum">
              <a:rPr lang="tr-TR" smtClean="0"/>
              <a:pPr/>
              <a:t>‹#›</a:t>
            </a:fld>
            <a:endParaRPr lang="tr-TR"/>
          </a:p>
        </p:txBody>
      </p:sp>
      <p:grpSp>
        <p:nvGrpSpPr>
          <p:cNvPr id="2" name="1 Grup"/>
          <p:cNvGrpSpPr/>
          <p:nvPr/>
        </p:nvGrpSpPr>
        <p:grpSpPr>
          <a:xfrm>
            <a:off x="-25353" y="202455"/>
            <a:ext cx="12239137" cy="649375"/>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1" latinLnBrk="0" hangingPunct="1">
        <a:spcBef>
          <a:spcPct val="0"/>
        </a:spcBef>
        <a:buNone/>
        <a:defRPr kumimoji="0" sz="6200" b="0" kern="1200">
          <a:ln>
            <a:noFill/>
          </a:ln>
          <a:solidFill>
            <a:schemeClr val="tx2"/>
          </a:solidFill>
          <a:effectLst/>
          <a:latin typeface="+mj-lt"/>
          <a:ea typeface="+mj-ea"/>
          <a:cs typeface="+mj-cs"/>
        </a:defRPr>
      </a:lvl1pPr>
    </p:titleStyle>
    <p:bodyStyle>
      <a:lvl1pPr marL="338470" indent="-338470" algn="l" rtl="0" eaLnBrk="1" latinLnBrk="0" hangingPunct="1">
        <a:spcBef>
          <a:spcPct val="20000"/>
        </a:spcBef>
        <a:buClr>
          <a:schemeClr val="accent3"/>
        </a:buClr>
        <a:buSzPct val="95000"/>
        <a:buFont typeface="Wingdings 2"/>
        <a:buChar char=""/>
        <a:defRPr kumimoji="0" sz="3200" kern="1200">
          <a:solidFill>
            <a:schemeClr val="tx1"/>
          </a:solidFill>
          <a:latin typeface="+mn-lt"/>
          <a:ea typeface="+mn-ea"/>
          <a:cs typeface="+mn-cs"/>
        </a:defRPr>
      </a:lvl1pPr>
      <a:lvl2pPr marL="789764" indent="-304623" algn="l" rtl="0" eaLnBrk="1" latinLnBrk="0" hangingPunct="1">
        <a:spcBef>
          <a:spcPct val="20000"/>
        </a:spcBef>
        <a:buClr>
          <a:schemeClr val="accent1"/>
        </a:buClr>
        <a:buSzPct val="85000"/>
        <a:buFont typeface="Wingdings 2"/>
        <a:buChar char=""/>
        <a:defRPr kumimoji="0" sz="3000" kern="1200">
          <a:solidFill>
            <a:schemeClr val="tx1"/>
          </a:solidFill>
          <a:latin typeface="+mn-lt"/>
          <a:ea typeface="+mn-ea"/>
          <a:cs typeface="+mn-cs"/>
        </a:defRPr>
      </a:lvl2pPr>
      <a:lvl3pPr marL="1128234" indent="-304623" algn="l" rtl="0" eaLnBrk="1" latinLnBrk="0" hangingPunct="1">
        <a:spcBef>
          <a:spcPct val="20000"/>
        </a:spcBef>
        <a:buClr>
          <a:schemeClr val="accent2"/>
        </a:buClr>
        <a:buSzPct val="70000"/>
        <a:buFont typeface="Wingdings 2"/>
        <a:buChar char=""/>
        <a:defRPr kumimoji="0" sz="2600" kern="1200">
          <a:solidFill>
            <a:schemeClr val="tx1"/>
          </a:solidFill>
          <a:latin typeface="+mn-lt"/>
          <a:ea typeface="+mn-ea"/>
          <a:cs typeface="+mn-cs"/>
        </a:defRPr>
      </a:lvl3pPr>
      <a:lvl4pPr marL="1466704" indent="-259494" algn="l" rtl="0" eaLnBrk="1" latinLnBrk="0" hangingPunct="1">
        <a:spcBef>
          <a:spcPct val="20000"/>
        </a:spcBef>
        <a:buClr>
          <a:schemeClr val="accent3"/>
        </a:buClr>
        <a:buSzPct val="65000"/>
        <a:buFont typeface="Wingdings 2"/>
        <a:buChar char=""/>
        <a:defRPr kumimoji="0" sz="2500" kern="1200">
          <a:solidFill>
            <a:schemeClr val="tx1"/>
          </a:solidFill>
          <a:latin typeface="+mn-lt"/>
          <a:ea typeface="+mn-ea"/>
          <a:cs typeface="+mn-cs"/>
        </a:defRPr>
      </a:lvl4pPr>
      <a:lvl5pPr marL="1805174" indent="-259494" algn="l" rtl="0" eaLnBrk="1" latinLnBrk="0" hangingPunct="1">
        <a:spcBef>
          <a:spcPct val="20000"/>
        </a:spcBef>
        <a:buClr>
          <a:schemeClr val="accent4"/>
        </a:buClr>
        <a:buSzPct val="65000"/>
        <a:buFont typeface="Wingdings 2"/>
        <a:buChar char=""/>
        <a:defRPr kumimoji="0" sz="2500" kern="1200">
          <a:solidFill>
            <a:schemeClr val="tx1"/>
          </a:solidFill>
          <a:latin typeface="+mn-lt"/>
          <a:ea typeface="+mn-ea"/>
          <a:cs typeface="+mn-cs"/>
        </a:defRPr>
      </a:lvl5pPr>
      <a:lvl6pPr marL="2143646" indent="-259494" algn="l" rtl="0" eaLnBrk="1" latinLnBrk="0" hangingPunct="1">
        <a:spcBef>
          <a:spcPct val="20000"/>
        </a:spcBef>
        <a:buClr>
          <a:schemeClr val="accent5"/>
        </a:buClr>
        <a:buSzPct val="80000"/>
        <a:buFont typeface="Wingdings 2"/>
        <a:buChar char=""/>
        <a:defRPr kumimoji="0" sz="2200" kern="1200">
          <a:solidFill>
            <a:schemeClr val="tx1"/>
          </a:solidFill>
          <a:latin typeface="+mn-lt"/>
          <a:ea typeface="+mn-ea"/>
          <a:cs typeface="+mn-cs"/>
        </a:defRPr>
      </a:lvl6pPr>
      <a:lvl7pPr marL="2369292" indent="-225647" algn="l" rtl="0" eaLnBrk="1" latinLnBrk="0" hangingPunct="1">
        <a:spcBef>
          <a:spcPct val="20000"/>
        </a:spcBef>
        <a:buClr>
          <a:schemeClr val="accent6"/>
        </a:buClr>
        <a:buSzPct val="80000"/>
        <a:buFont typeface="Wingdings 2"/>
        <a:buChar char=""/>
        <a:defRPr kumimoji="0" sz="2000" kern="1200" baseline="0">
          <a:solidFill>
            <a:schemeClr val="tx1"/>
          </a:solidFill>
          <a:latin typeface="+mn-lt"/>
          <a:ea typeface="+mn-ea"/>
          <a:cs typeface="+mn-cs"/>
        </a:defRPr>
      </a:lvl7pPr>
      <a:lvl8pPr marL="2707762" indent="-225647" algn="l" rtl="0" eaLnBrk="1" latinLnBrk="0" hangingPunct="1">
        <a:spcBef>
          <a:spcPct val="20000"/>
        </a:spcBef>
        <a:buClr>
          <a:schemeClr val="tx2"/>
        </a:buClr>
        <a:buChar char="•"/>
        <a:defRPr kumimoji="0" sz="2000" kern="1200">
          <a:solidFill>
            <a:schemeClr val="tx1"/>
          </a:solidFill>
          <a:latin typeface="+mn-lt"/>
          <a:ea typeface="+mn-ea"/>
          <a:cs typeface="+mn-cs"/>
        </a:defRPr>
      </a:lvl8pPr>
      <a:lvl9pPr marL="3046233" indent="-225647" algn="l" rtl="0" eaLnBrk="1" latinLnBrk="0" hangingPunct="1">
        <a:spcBef>
          <a:spcPct val="20000"/>
        </a:spcBef>
        <a:buClr>
          <a:schemeClr val="tx2"/>
        </a:buClr>
        <a:buFontTx/>
        <a:buChar char="•"/>
        <a:defRPr kumimoji="0" sz="17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564117" algn="l" rtl="0" eaLnBrk="1" latinLnBrk="0" hangingPunct="1">
        <a:defRPr kumimoji="0" kern="1200">
          <a:solidFill>
            <a:schemeClr val="tx1"/>
          </a:solidFill>
          <a:latin typeface="+mn-lt"/>
          <a:ea typeface="+mn-ea"/>
          <a:cs typeface="+mn-cs"/>
        </a:defRPr>
      </a:lvl2pPr>
      <a:lvl3pPr marL="1128234" algn="l" rtl="0" eaLnBrk="1" latinLnBrk="0" hangingPunct="1">
        <a:defRPr kumimoji="0" kern="1200">
          <a:solidFill>
            <a:schemeClr val="tx1"/>
          </a:solidFill>
          <a:latin typeface="+mn-lt"/>
          <a:ea typeface="+mn-ea"/>
          <a:cs typeface="+mn-cs"/>
        </a:defRPr>
      </a:lvl3pPr>
      <a:lvl4pPr marL="1692351" algn="l" rtl="0" eaLnBrk="1" latinLnBrk="0" hangingPunct="1">
        <a:defRPr kumimoji="0" kern="1200">
          <a:solidFill>
            <a:schemeClr val="tx1"/>
          </a:solidFill>
          <a:latin typeface="+mn-lt"/>
          <a:ea typeface="+mn-ea"/>
          <a:cs typeface="+mn-cs"/>
        </a:defRPr>
      </a:lvl4pPr>
      <a:lvl5pPr marL="2256469" algn="l" rtl="0" eaLnBrk="1" latinLnBrk="0" hangingPunct="1">
        <a:defRPr kumimoji="0" kern="1200">
          <a:solidFill>
            <a:schemeClr val="tx1"/>
          </a:solidFill>
          <a:latin typeface="+mn-lt"/>
          <a:ea typeface="+mn-ea"/>
          <a:cs typeface="+mn-cs"/>
        </a:defRPr>
      </a:lvl5pPr>
      <a:lvl6pPr marL="2820586" algn="l" rtl="0" eaLnBrk="1" latinLnBrk="0" hangingPunct="1">
        <a:defRPr kumimoji="0" kern="1200">
          <a:solidFill>
            <a:schemeClr val="tx1"/>
          </a:solidFill>
          <a:latin typeface="+mn-lt"/>
          <a:ea typeface="+mn-ea"/>
          <a:cs typeface="+mn-cs"/>
        </a:defRPr>
      </a:lvl6pPr>
      <a:lvl7pPr marL="3384703" algn="l" rtl="0" eaLnBrk="1" latinLnBrk="0" hangingPunct="1">
        <a:defRPr kumimoji="0" kern="1200">
          <a:solidFill>
            <a:schemeClr val="tx1"/>
          </a:solidFill>
          <a:latin typeface="+mn-lt"/>
          <a:ea typeface="+mn-ea"/>
          <a:cs typeface="+mn-cs"/>
        </a:defRPr>
      </a:lvl7pPr>
      <a:lvl8pPr marL="3948820" algn="l" rtl="0" eaLnBrk="1" latinLnBrk="0" hangingPunct="1">
        <a:defRPr kumimoji="0" kern="1200">
          <a:solidFill>
            <a:schemeClr val="tx1"/>
          </a:solidFill>
          <a:latin typeface="+mn-lt"/>
          <a:ea typeface="+mn-ea"/>
          <a:cs typeface="+mn-cs"/>
        </a:defRPr>
      </a:lvl8pPr>
      <a:lvl9pPr marL="4512937"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Başlık"/>
          <p:cNvSpPr txBox="1">
            <a:spLocks/>
          </p:cNvSpPr>
          <p:nvPr/>
        </p:nvSpPr>
        <p:spPr>
          <a:xfrm>
            <a:off x="262558" y="693490"/>
            <a:ext cx="11567814" cy="3961357"/>
          </a:xfrm>
          <a:prstGeom prst="rect">
            <a:avLst/>
          </a:prstGeom>
          <a:ln>
            <a:noFill/>
          </a:ln>
        </p:spPr>
        <p:txBody>
          <a:bodyPr vert="horz" lIns="0" tIns="0" rIns="22565" bIns="0" anchor="b">
            <a:normAutofit fontScale="97500"/>
            <a:scene3d>
              <a:camera prst="orthographicFront"/>
              <a:lightRig rig="freezing" dir="t">
                <a:rot lat="0" lon="0" rev="5640000"/>
              </a:lightRig>
            </a:scene3d>
            <a:sp3d prstMaterial="flat">
              <a:bevelT w="38100" h="38100"/>
              <a:contourClr>
                <a:schemeClr val="tx2"/>
              </a:contourClr>
            </a:sp3d>
          </a:bodyPr>
          <a:lstStyle>
            <a:lvl1pPr algn="ctr" rtl="0" eaLnBrk="1" latinLnBrk="0" hangingPunct="1">
              <a:spcBef>
                <a:spcPct val="0"/>
              </a:spcBef>
              <a:buNone/>
              <a:defRPr kumimoji="0" sz="6000" b="1" kern="1200">
                <a:ln>
                  <a:noFill/>
                </a:ln>
                <a:solidFill>
                  <a:schemeClr val="bg1"/>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a:lstStyle>
          <a:p>
            <a:pPr defTabSz="914400">
              <a:lnSpc>
                <a:spcPct val="110000"/>
              </a:lnSpc>
            </a:pPr>
            <a:r>
              <a:rPr lang="tr-TR" dirty="0"/>
              <a:t>İnşaat Mühendisliği Bölümü Öğrencileri İçin Staj Rehberi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t>Giriş</a:t>
            </a:r>
          </a:p>
        </p:txBody>
      </p:sp>
      <p:sp>
        <p:nvSpPr>
          <p:cNvPr id="3" name="2 İçerik Yer Tutucusu"/>
          <p:cNvSpPr>
            <a:spLocks noGrp="1"/>
          </p:cNvSpPr>
          <p:nvPr>
            <p:ph idx="1"/>
          </p:nvPr>
        </p:nvSpPr>
        <p:spPr/>
        <p:txBody>
          <a:bodyPr>
            <a:normAutofit/>
          </a:bodyPr>
          <a:lstStyle/>
          <a:p>
            <a:pPr algn="just"/>
            <a:r>
              <a:rPr lang="tr-TR" sz="2200" dirty="0"/>
              <a:t>Nevşehir Hacı Bektaş Veli Üniversitesi Mühendislik – Mimarlık Fakültesi İnşaat Mühendisliği Bölümü öğrencileri, Bölüm Staj Komisyonunca uygun görülecek işyerlerinde veya Fakülte bünyesinde, Fakülte Staj Yönergesi hükümlerine göre, pratik çalışma yeteneklerini artıracak yönde mesleki staj yapmak ve başarıyla tamamlamak zorundadırlar. </a:t>
            </a:r>
          </a:p>
          <a:p>
            <a:pPr marL="0" indent="0" algn="just">
              <a:buNone/>
            </a:pPr>
            <a:endParaRPr lang="tr-TR" sz="2200" dirty="0"/>
          </a:p>
          <a:p>
            <a:pPr algn="just"/>
            <a:r>
              <a:rPr lang="tr-TR" sz="2200" dirty="0"/>
              <a:t>Öğretim planında bir derse ilişkin olarak ayrıca belirtilen uygulama çalışmaları ve yarıyıl içinde yapılan her türlü arazi, şantiye, atölye, laboratuar ve benzeri çalışmalar staja dahil değildir.</a:t>
            </a:r>
          </a:p>
        </p:txBody>
      </p:sp>
      <p:sp>
        <p:nvSpPr>
          <p:cNvPr id="4" name="Slayt Numarası Yer Tutucusu 3"/>
          <p:cNvSpPr>
            <a:spLocks noGrp="1"/>
          </p:cNvSpPr>
          <p:nvPr>
            <p:ph type="sldNum" sz="quarter" idx="12"/>
          </p:nvPr>
        </p:nvSpPr>
        <p:spPr/>
        <p:txBody>
          <a:bodyPr/>
          <a:lstStyle/>
          <a:p>
            <a:fld id="{B1DEFA8C-F947-479F-BE07-76B6B3F80BF1}" type="slidenum">
              <a:rPr lang="tr-TR" smtClean="0"/>
              <a:pPr/>
              <a:t>2</a:t>
            </a:fld>
            <a:endParaRPr lang="tr-TR"/>
          </a:p>
        </p:txBody>
      </p:sp>
    </p:spTree>
    <p:extLst>
      <p:ext uri="{BB962C8B-B14F-4D97-AF65-F5344CB8AC3E}">
        <p14:creationId xmlns:p14="http://schemas.microsoft.com/office/powerpoint/2010/main" val="554433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t>Staj Zorunluluğu</a:t>
            </a:r>
          </a:p>
        </p:txBody>
      </p:sp>
      <p:sp>
        <p:nvSpPr>
          <p:cNvPr id="3" name="2 İçerik Yer Tutucusu"/>
          <p:cNvSpPr>
            <a:spLocks noGrp="1"/>
          </p:cNvSpPr>
          <p:nvPr>
            <p:ph idx="1"/>
          </p:nvPr>
        </p:nvSpPr>
        <p:spPr>
          <a:xfrm>
            <a:off x="190550" y="1053530"/>
            <a:ext cx="11809312" cy="5184576"/>
          </a:xfrm>
        </p:spPr>
        <p:txBody>
          <a:bodyPr>
            <a:normAutofit fontScale="55000" lnSpcReduction="20000"/>
          </a:bodyPr>
          <a:lstStyle/>
          <a:p>
            <a:pPr>
              <a:lnSpc>
                <a:spcPct val="170000"/>
              </a:lnSpc>
            </a:pPr>
            <a:r>
              <a:rPr lang="tr-TR" sz="3200" dirty="0"/>
              <a:t>Bölümümüz öğrencilerinin mezun olabilmeleri için yapacakları staj süreleri </a:t>
            </a:r>
            <a:r>
              <a:rPr lang="tr-TR" sz="3200" b="1" dirty="0"/>
              <a:t>20 iş günü Şantiye</a:t>
            </a:r>
            <a:r>
              <a:rPr lang="tr-TR" sz="3200" dirty="0"/>
              <a:t> </a:t>
            </a:r>
            <a:r>
              <a:rPr lang="tr-TR" sz="3200" b="1" dirty="0"/>
              <a:t>Stajı</a:t>
            </a:r>
            <a:r>
              <a:rPr lang="tr-TR" sz="3200" dirty="0"/>
              <a:t> (MESLEKİ UYGULAMA I) ve </a:t>
            </a:r>
            <a:r>
              <a:rPr lang="tr-TR" sz="3200" b="1" dirty="0"/>
              <a:t>20 iş günü</a:t>
            </a:r>
            <a:r>
              <a:rPr lang="tr-TR" sz="3200" dirty="0"/>
              <a:t> </a:t>
            </a:r>
            <a:r>
              <a:rPr lang="tr-TR" sz="3200" b="1" dirty="0"/>
              <a:t>Büro veya Şantiye Stajı</a:t>
            </a:r>
            <a:r>
              <a:rPr lang="tr-TR" sz="3200" dirty="0"/>
              <a:t> (MESLEKİ UYGULAMA II)  olmak üzere </a:t>
            </a:r>
            <a:r>
              <a:rPr lang="tr-TR" sz="3200" b="1" dirty="0"/>
              <a:t>toplam 40 iş günüdür.</a:t>
            </a:r>
          </a:p>
          <a:p>
            <a:pPr lvl="1">
              <a:lnSpc>
                <a:spcPct val="170000"/>
              </a:lnSpc>
            </a:pPr>
            <a:r>
              <a:rPr lang="tr-TR" sz="3200" dirty="0"/>
              <a:t>Öğrencinin,  </a:t>
            </a:r>
            <a:r>
              <a:rPr lang="tr-TR" sz="3200" b="1" dirty="0"/>
              <a:t>MESLEKİ UYGULAMA I </a:t>
            </a:r>
            <a:r>
              <a:rPr lang="tr-TR" sz="3200" dirty="0"/>
              <a:t>dersi adı altındaki stajı yapabilmek için </a:t>
            </a:r>
            <a:r>
              <a:rPr lang="tr-TR" sz="3200" b="1" dirty="0"/>
              <a:t>en az 2. Sınıfta</a:t>
            </a:r>
            <a:r>
              <a:rPr lang="tr-TR" sz="3200" dirty="0"/>
              <a:t> olması gereklidir. </a:t>
            </a:r>
          </a:p>
          <a:p>
            <a:pPr lvl="1">
              <a:lnSpc>
                <a:spcPct val="170000"/>
              </a:lnSpc>
            </a:pPr>
            <a:r>
              <a:rPr lang="tr-TR" sz="3200" dirty="0"/>
              <a:t>Öğrencinin, </a:t>
            </a:r>
            <a:r>
              <a:rPr lang="tr-TR" sz="3200" b="1" dirty="0"/>
              <a:t>MESLEKİ UYGULAMA II </a:t>
            </a:r>
            <a:r>
              <a:rPr lang="tr-TR" sz="3200" dirty="0"/>
              <a:t>dersi adı altındaki stajı yapabilmek için </a:t>
            </a:r>
            <a:r>
              <a:rPr lang="tr-TR" sz="3200" b="1" dirty="0"/>
              <a:t>en az 3. Sınıfta </a:t>
            </a:r>
            <a:r>
              <a:rPr lang="tr-TR" sz="3200" dirty="0"/>
              <a:t>olması gereklidir.</a:t>
            </a:r>
          </a:p>
          <a:p>
            <a:pPr algn="just">
              <a:lnSpc>
                <a:spcPct val="170000"/>
              </a:lnSpc>
            </a:pPr>
            <a:r>
              <a:rPr lang="tr-TR" sz="3200" dirty="0"/>
              <a:t>Bir staj haftası en az 5 iş gününden oluşur. Cumartesi ve/veya Pazar günleri de çalışılan işletmelerde, bu durumun belgelenmesi halinde, bu yerlerdeki haftalık iş günü esas alınır.</a:t>
            </a:r>
          </a:p>
          <a:p>
            <a:pPr algn="just">
              <a:lnSpc>
                <a:spcPct val="170000"/>
              </a:lnSpc>
            </a:pPr>
            <a:r>
              <a:rPr lang="tr-TR" sz="3200" dirty="0"/>
              <a:t>Parçalı staj yapılmasına izin verilmemektedir (MESLEKİ UYGULAMA I  ve MESLEKİ UYGULAMA II için 20’şer gün olmak üzere birer parça staj yapılmalıdır).</a:t>
            </a:r>
          </a:p>
          <a:p>
            <a:pPr algn="just">
              <a:buNone/>
            </a:pPr>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3</a:t>
            </a:fld>
            <a:endParaRPr lang="tr-TR"/>
          </a:p>
        </p:txBody>
      </p:sp>
    </p:spTree>
    <p:extLst>
      <p:ext uri="{BB962C8B-B14F-4D97-AF65-F5344CB8AC3E}">
        <p14:creationId xmlns:p14="http://schemas.microsoft.com/office/powerpoint/2010/main" val="3517223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pPr>
              <a:lnSpc>
                <a:spcPct val="170000"/>
              </a:lnSpc>
            </a:pPr>
            <a:r>
              <a:rPr lang="tr-TR" b="1" i="1" dirty="0"/>
              <a:t>Şantiye Stajı:</a:t>
            </a:r>
            <a:r>
              <a:rPr lang="tr-TR" dirty="0"/>
              <a:t> Şantiyenin hazırlanması, iş güvenliği ile ilgili uygulamaları, altyapı, her türlü kaba ve ince inşaat işlerine ait imalatları, beton, çelik, ahşap vb. yapı elemanlarının imalat ve montajı, zemin etütleri, iş makineleri, malzeme temini ve özellikleri, topografik çalışmalar, kazı-dolgu işleri, duvar, sıva, boya ve badana işlerini kapsar.</a:t>
            </a:r>
          </a:p>
          <a:p>
            <a:pPr marL="0" indent="0">
              <a:lnSpc>
                <a:spcPct val="170000"/>
              </a:lnSpc>
              <a:buNone/>
            </a:pPr>
            <a:r>
              <a:rPr lang="tr-TR" dirty="0"/>
              <a:t>                      </a:t>
            </a:r>
          </a:p>
          <a:p>
            <a:pPr>
              <a:lnSpc>
                <a:spcPct val="170000"/>
              </a:lnSpc>
            </a:pPr>
            <a:r>
              <a:rPr lang="tr-TR" b="1" i="1" dirty="0"/>
              <a:t>Büro/Ofis Stajı:</a:t>
            </a:r>
            <a:r>
              <a:rPr lang="tr-TR" dirty="0"/>
              <a:t> Etüt, organizasyon, imar uygulamaları, iş yönetimi ve programlanması, metraj ve maliyet hesapları, mimari projelerin statik ve betonarme hesaplarının yapılması, örnek çizimler ile ilgili uygulamaları kapsar.</a:t>
            </a:r>
          </a:p>
          <a:p>
            <a:pPr algn="just">
              <a:buNone/>
            </a:pPr>
            <a:endParaRPr lang="tr-TR" dirty="0"/>
          </a:p>
        </p:txBody>
      </p:sp>
      <p:sp>
        <p:nvSpPr>
          <p:cNvPr id="5" name="Slayt Numarası Yer Tutucusu 4"/>
          <p:cNvSpPr>
            <a:spLocks noGrp="1"/>
          </p:cNvSpPr>
          <p:nvPr>
            <p:ph type="sldNum" sz="quarter" idx="12"/>
          </p:nvPr>
        </p:nvSpPr>
        <p:spPr/>
        <p:txBody>
          <a:bodyPr/>
          <a:lstStyle/>
          <a:p>
            <a:fld id="{B1DEFA8C-F947-479F-BE07-76B6B3F80BF1}" type="slidenum">
              <a:rPr lang="tr-TR" smtClean="0"/>
              <a:pPr/>
              <a:t>4</a:t>
            </a:fld>
            <a:endParaRPr lang="tr-TR"/>
          </a:p>
        </p:txBody>
      </p:sp>
    </p:spTree>
    <p:extLst>
      <p:ext uri="{BB962C8B-B14F-4D97-AF65-F5344CB8AC3E}">
        <p14:creationId xmlns:p14="http://schemas.microsoft.com/office/powerpoint/2010/main" val="2410626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t>Staj Akış Şeması</a:t>
            </a:r>
          </a:p>
        </p:txBody>
      </p:sp>
      <p:sp>
        <p:nvSpPr>
          <p:cNvPr id="6" name="Text Box 1"/>
          <p:cNvSpPr txBox="1">
            <a:spLocks noChangeArrowheads="1"/>
          </p:cNvSpPr>
          <p:nvPr/>
        </p:nvSpPr>
        <p:spPr bwMode="auto">
          <a:xfrm>
            <a:off x="4719910" y="1398222"/>
            <a:ext cx="2311400" cy="820737"/>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Duyuruda belirtilen tarihlere uygun olacak şekilde </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ğrenci tarafından staj yeri bulunur.</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7" name="Text Box 4"/>
          <p:cNvSpPr txBox="1">
            <a:spLocks noChangeArrowheads="1"/>
          </p:cNvSpPr>
          <p:nvPr/>
        </p:nvSpPr>
        <p:spPr bwMode="auto">
          <a:xfrm>
            <a:off x="8672413" y="1398222"/>
            <a:ext cx="2319337" cy="820738"/>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Gerekli belgeler </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ğrenci tarafından hazırlanarak staj danışmanına başvuru yapılır.</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8" name="Text Box 19"/>
          <p:cNvSpPr txBox="1">
            <a:spLocks noChangeArrowheads="1"/>
          </p:cNvSpPr>
          <p:nvPr/>
        </p:nvSpPr>
        <p:spPr bwMode="auto">
          <a:xfrm>
            <a:off x="477142" y="1271525"/>
            <a:ext cx="2957513" cy="1058863"/>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Staj komisyonu tarafından ilgili d</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neme ait staj duyurusu b</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 internet sitesinde yayınlanır. Gerekli t</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 detaylar bu duyuruda yer alır.</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9" name="Text Box 17"/>
          <p:cNvSpPr txBox="1">
            <a:spLocks noChangeArrowheads="1"/>
          </p:cNvSpPr>
          <p:nvPr/>
        </p:nvSpPr>
        <p:spPr bwMode="auto">
          <a:xfrm>
            <a:off x="7823398" y="2866601"/>
            <a:ext cx="4104456" cy="2385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200" b="1" i="0" u="sng"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500" b="1" i="0" u="sng"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Gerekli belgeler:</a:t>
            </a:r>
            <a:endParaRPr kumimoji="0" lang="tr-TR" altLang="tr-TR" sz="15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5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 Staj başvuru formu ve s</a:t>
            </a:r>
            <a:r>
              <a:rPr kumimoji="0" lang="tr-TR" altLang="tr-TR" sz="15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5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zleşme belgesi</a:t>
            </a:r>
            <a:endParaRPr kumimoji="0" lang="tr-TR" altLang="tr-TR" sz="15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5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 Kurum staj değerlendirme formu</a:t>
            </a:r>
            <a:endParaRPr kumimoji="0" lang="tr-TR" altLang="tr-TR" sz="15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5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 Staj beyannamesi</a:t>
            </a:r>
            <a:endParaRPr kumimoji="0" lang="tr-TR" altLang="tr-TR" sz="15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lang="tr-TR" altLang="tr-TR" sz="1500" dirty="0">
                <a:latin typeface="Times New Roman" panose="02020603050405020304" pitchFamily="18" charset="0"/>
                <a:ea typeface="Calibri" panose="020F0502020204030204" pitchFamily="34" charset="0"/>
                <a:cs typeface="Times New Roman" panose="02020603050405020304" pitchFamily="18" charset="0"/>
              </a:rPr>
              <a:t>4</a:t>
            </a:r>
            <a:r>
              <a:rPr kumimoji="0" lang="tr-TR" altLang="tr-TR" sz="15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tr-TR" altLang="tr-TR" sz="15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
            </a:r>
            <a:r>
              <a:rPr kumimoji="0" lang="tr-TR" altLang="tr-TR" sz="15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5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stehaklık</a:t>
            </a:r>
            <a:r>
              <a:rPr kumimoji="0" lang="tr-TR" altLang="tr-TR" sz="15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belgesi</a:t>
            </a:r>
            <a:r>
              <a:rPr lang="tr-TR" altLang="tr-TR" sz="1500" dirty="0"/>
              <a:t> </a:t>
            </a:r>
            <a:r>
              <a:rPr kumimoji="0" lang="tr-TR" altLang="tr-TR" sz="15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(e-devletten alınacak)</a:t>
            </a:r>
            <a:endParaRPr kumimoji="0" lang="tr-TR" altLang="tr-TR" sz="15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0" name="Text Box 15"/>
          <p:cNvSpPr txBox="1">
            <a:spLocks noChangeArrowheads="1"/>
          </p:cNvSpPr>
          <p:nvPr/>
        </p:nvSpPr>
        <p:spPr bwMode="auto">
          <a:xfrm>
            <a:off x="550590" y="3451051"/>
            <a:ext cx="2847976" cy="1058863"/>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Staj başvurusu onaylanan </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ğrenciler, ilgili tarihler arasında stajlarını staj duyurusunda yer alan ilkeler doğrultusunda yaparlar.</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1" name="Text Box 3"/>
          <p:cNvSpPr txBox="1">
            <a:spLocks noChangeArrowheads="1"/>
          </p:cNvSpPr>
          <p:nvPr/>
        </p:nvSpPr>
        <p:spPr bwMode="auto">
          <a:xfrm>
            <a:off x="4647902" y="3368402"/>
            <a:ext cx="2311400" cy="1298575"/>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Takip eden d</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nemin başlaması ile birlikte staj defterlerinin teslim tarihi staj komisyonu tarafından ilan edilir.</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2" name="Text Box 14"/>
          <p:cNvSpPr txBox="1">
            <a:spLocks noChangeArrowheads="1"/>
          </p:cNvSpPr>
          <p:nvPr/>
        </p:nvSpPr>
        <p:spPr bwMode="auto">
          <a:xfrm>
            <a:off x="406574" y="5220401"/>
            <a:ext cx="2520950" cy="1298575"/>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Stajını tamamlayan </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ğrenciler ilan edilen tarihlerde staj duyurundaki kuralları dikkate alarak hazırladıkları defterlerini danışmanlarına teslim ederler.</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3" name="Text Box 9"/>
          <p:cNvSpPr txBox="1">
            <a:spLocks noChangeArrowheads="1"/>
          </p:cNvSpPr>
          <p:nvPr/>
        </p:nvSpPr>
        <p:spPr bwMode="auto">
          <a:xfrm>
            <a:off x="6808142" y="5489376"/>
            <a:ext cx="2311400" cy="820738"/>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Defterlerin değerlendirilme sonu</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ç</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ları staj komisyonu tarafından ilan edilir.</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4" name="Text Box 11"/>
          <p:cNvSpPr txBox="1">
            <a:spLocks noChangeArrowheads="1"/>
          </p:cNvSpPr>
          <p:nvPr/>
        </p:nvSpPr>
        <p:spPr bwMode="auto">
          <a:xfrm>
            <a:off x="9678937" y="5395267"/>
            <a:ext cx="2320925" cy="1058863"/>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Zorunlu staj y</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ml</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ğ</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ü</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tamamlayan </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ğrenciler, dekanlık </a:t>
            </a:r>
            <a:r>
              <a:rPr kumimoji="0" lang="tr-TR" altLang="tr-T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a:t>
            </a:r>
            <a:r>
              <a:rPr kumimoji="0" lang="tr-TR" altLang="tr-TR"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ğrenci işlerine bildirilir. </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5" name="AutoShape 12"/>
          <p:cNvSpPr>
            <a:spLocks noChangeShapeType="1"/>
          </p:cNvSpPr>
          <p:nvPr/>
        </p:nvSpPr>
        <p:spPr bwMode="auto">
          <a:xfrm flipH="1">
            <a:off x="1486693" y="4508448"/>
            <a:ext cx="3065263" cy="572823"/>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7" name="Oval 13"/>
          <p:cNvSpPr>
            <a:spLocks noChangeArrowheads="1"/>
          </p:cNvSpPr>
          <p:nvPr/>
        </p:nvSpPr>
        <p:spPr bwMode="auto">
          <a:xfrm>
            <a:off x="7612570" y="2977655"/>
            <a:ext cx="4439022" cy="1748283"/>
          </a:xfrm>
          <a:prstGeom prst="ellipse">
            <a:avLst/>
          </a:prstGeom>
          <a:noFill/>
          <a:ln w="38100">
            <a:solidFill>
              <a:srgbClr val="FF0000"/>
            </a:solidFill>
            <a:prstDash val="dash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9" name="AutoShape 2"/>
          <p:cNvSpPr>
            <a:spLocks noChangeShapeType="1"/>
          </p:cNvSpPr>
          <p:nvPr/>
        </p:nvSpPr>
        <p:spPr bwMode="auto">
          <a:xfrm flipH="1">
            <a:off x="1990749" y="2121816"/>
            <a:ext cx="6537647" cy="1237437"/>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0" name="AutoShape 7"/>
          <p:cNvSpPr>
            <a:spLocks noChangeShapeType="1"/>
          </p:cNvSpPr>
          <p:nvPr/>
        </p:nvSpPr>
        <p:spPr bwMode="auto">
          <a:xfrm>
            <a:off x="9912969" y="2304626"/>
            <a:ext cx="0" cy="561975"/>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1" name="AutoShape 8"/>
          <p:cNvSpPr>
            <a:spLocks noChangeShapeType="1"/>
          </p:cNvSpPr>
          <p:nvPr/>
        </p:nvSpPr>
        <p:spPr bwMode="auto">
          <a:xfrm>
            <a:off x="3574926" y="1773610"/>
            <a:ext cx="1045245" cy="0"/>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5" name="Rectangle 20"/>
          <p:cNvSpPr>
            <a:spLocks noChangeArrowheads="1"/>
          </p:cNvSpPr>
          <p:nvPr/>
        </p:nvSpPr>
        <p:spPr bwMode="auto">
          <a:xfrm>
            <a:off x="0" y="0"/>
            <a:ext cx="12190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26" name="Rectangle 22"/>
          <p:cNvSpPr>
            <a:spLocks noChangeArrowheads="1"/>
          </p:cNvSpPr>
          <p:nvPr/>
        </p:nvSpPr>
        <p:spPr bwMode="auto">
          <a:xfrm>
            <a:off x="0" y="457200"/>
            <a:ext cx="12190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tr-TR" altLang="tr-TR" sz="1800" b="0" i="0" u="none" strike="noStrike" cap="none" normalizeH="0" baseline="0">
                <a:ln>
                  <a:noFill/>
                </a:ln>
                <a:solidFill>
                  <a:schemeClr val="tx1"/>
                </a:solidFill>
                <a:effectLst/>
                <a:latin typeface="Arial" panose="020B0604020202020204" pitchFamily="34" charset="0"/>
              </a:rPr>
            </a:br>
            <a:endParaRPr kumimoji="0" lang="tr-TR" altLang="tr-T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Arial" panose="020B0604020202020204" pitchFamily="34" charset="0"/>
            </a:endParaRPr>
          </a:p>
        </p:txBody>
      </p:sp>
      <p:sp>
        <p:nvSpPr>
          <p:cNvPr id="27" name="Rectangle 30"/>
          <p:cNvSpPr>
            <a:spLocks noChangeArrowheads="1"/>
          </p:cNvSpPr>
          <p:nvPr/>
        </p:nvSpPr>
        <p:spPr bwMode="auto">
          <a:xfrm>
            <a:off x="0" y="91440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7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Arial" panose="020B0604020202020204" pitchFamily="34" charset="0"/>
            </a:endParaRPr>
          </a:p>
        </p:txBody>
      </p:sp>
      <p:sp>
        <p:nvSpPr>
          <p:cNvPr id="28" name="AutoShape 8"/>
          <p:cNvSpPr>
            <a:spLocks noChangeShapeType="1"/>
          </p:cNvSpPr>
          <p:nvPr/>
        </p:nvSpPr>
        <p:spPr bwMode="auto">
          <a:xfrm>
            <a:off x="7138193" y="1773610"/>
            <a:ext cx="1450006" cy="0"/>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9" name="AutoShape 8"/>
          <p:cNvSpPr>
            <a:spLocks noChangeShapeType="1"/>
          </p:cNvSpPr>
          <p:nvPr/>
        </p:nvSpPr>
        <p:spPr bwMode="auto">
          <a:xfrm>
            <a:off x="3574926" y="3933850"/>
            <a:ext cx="1045245" cy="0"/>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0" name="AutoShape 8"/>
          <p:cNvSpPr>
            <a:spLocks noChangeShapeType="1"/>
          </p:cNvSpPr>
          <p:nvPr/>
        </p:nvSpPr>
        <p:spPr bwMode="auto">
          <a:xfrm>
            <a:off x="9191550" y="5937993"/>
            <a:ext cx="428254" cy="0"/>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2" name="AutoShape 8"/>
          <p:cNvSpPr>
            <a:spLocks noChangeShapeType="1"/>
          </p:cNvSpPr>
          <p:nvPr/>
        </p:nvSpPr>
        <p:spPr bwMode="auto">
          <a:xfrm>
            <a:off x="3018059" y="5937993"/>
            <a:ext cx="3653211" cy="1"/>
          </a:xfrm>
          <a:prstGeom prst="straightConnector1">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 name="Metin kutusu 2"/>
          <p:cNvSpPr txBox="1"/>
          <p:nvPr/>
        </p:nvSpPr>
        <p:spPr>
          <a:xfrm>
            <a:off x="2998862" y="5522494"/>
            <a:ext cx="3595936" cy="830997"/>
          </a:xfrm>
          <a:prstGeom prst="rect">
            <a:avLst/>
          </a:prstGeom>
          <a:noFill/>
        </p:spPr>
        <p:txBody>
          <a:bodyPr wrap="square" rtlCol="0">
            <a:spAutoFit/>
          </a:bodyPr>
          <a:lstStyle/>
          <a:p>
            <a:pPr algn="just"/>
            <a:r>
              <a:rPr lang="tr-TR" sz="1600" dirty="0">
                <a:latin typeface="Times New Roman" panose="02020603050405020304" pitchFamily="18" charset="0"/>
                <a:cs typeface="Times New Roman" panose="02020603050405020304" pitchFamily="18" charset="0"/>
              </a:rPr>
              <a:t>Öğrenci yaptığı staja ilişkin dersi seçer</a:t>
            </a:r>
          </a:p>
          <a:p>
            <a:pPr algn="just"/>
            <a:endParaRPr lang="tr-TR" sz="1600" dirty="0">
              <a:latin typeface="Times New Roman" panose="02020603050405020304" pitchFamily="18" charset="0"/>
              <a:cs typeface="Times New Roman" panose="02020603050405020304" pitchFamily="18" charset="0"/>
            </a:endParaRPr>
          </a:p>
          <a:p>
            <a:pPr algn="ctr"/>
            <a:r>
              <a:rPr lang="tr-TR" sz="1600" dirty="0"/>
              <a:t>MESLEKİ UYGULAMA I ve/veya II</a:t>
            </a:r>
            <a:endParaRPr lang="tr-TR" sz="1600" dirty="0">
              <a:latin typeface="Times New Roman" panose="02020603050405020304" pitchFamily="18" charset="0"/>
              <a:cs typeface="Times New Roman" panose="02020603050405020304" pitchFamily="18" charset="0"/>
            </a:endParaRPr>
          </a:p>
        </p:txBody>
      </p:sp>
      <p:sp>
        <p:nvSpPr>
          <p:cNvPr id="4" name="Slayt Numarası Yer Tutucusu 3"/>
          <p:cNvSpPr>
            <a:spLocks noGrp="1"/>
          </p:cNvSpPr>
          <p:nvPr>
            <p:ph type="sldNum" sz="quarter" idx="12"/>
          </p:nvPr>
        </p:nvSpPr>
        <p:spPr/>
        <p:txBody>
          <a:bodyPr/>
          <a:lstStyle/>
          <a:p>
            <a:fld id="{B1DEFA8C-F947-479F-BE07-76B6B3F80BF1}" type="slidenum">
              <a:rPr lang="tr-TR" smtClean="0"/>
              <a:pPr/>
              <a:t>5</a:t>
            </a:fld>
            <a:endParaRPr lang="tr-TR"/>
          </a:p>
        </p:txBody>
      </p:sp>
    </p:spTree>
    <p:extLst>
      <p:ext uri="{BB962C8B-B14F-4D97-AF65-F5344CB8AC3E}">
        <p14:creationId xmlns:p14="http://schemas.microsoft.com/office/powerpoint/2010/main" val="496163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t>Staj Yapılabilecek Tarihler</a:t>
            </a:r>
          </a:p>
        </p:txBody>
      </p:sp>
      <p:sp>
        <p:nvSpPr>
          <p:cNvPr id="3" name="2 İçerik Yer Tutucusu"/>
          <p:cNvSpPr>
            <a:spLocks noGrp="1"/>
          </p:cNvSpPr>
          <p:nvPr>
            <p:ph idx="1"/>
          </p:nvPr>
        </p:nvSpPr>
        <p:spPr/>
        <p:txBody>
          <a:bodyPr>
            <a:normAutofit fontScale="92500"/>
          </a:bodyPr>
          <a:lstStyle/>
          <a:p>
            <a:pPr algn="just"/>
            <a:r>
              <a:rPr lang="tr-TR" sz="2200" dirty="0"/>
              <a:t>Stajlar bölüm sitesinde ilan edilen tarihlere göre yapılmalıdır.</a:t>
            </a:r>
          </a:p>
          <a:p>
            <a:pPr algn="just"/>
            <a:r>
              <a:rPr lang="tr-TR" sz="2200" dirty="0"/>
              <a:t>Bu kapsamda:</a:t>
            </a:r>
          </a:p>
          <a:p>
            <a:pPr lvl="1"/>
            <a:r>
              <a:rPr lang="tr-TR" sz="2200" dirty="0"/>
              <a:t>Resmi ve dini bayram tatillerinde,</a:t>
            </a:r>
          </a:p>
          <a:p>
            <a:pPr lvl="1"/>
            <a:r>
              <a:rPr lang="tr-TR" sz="2200" dirty="0"/>
              <a:t>Dönem devam ederken,</a:t>
            </a:r>
          </a:p>
          <a:p>
            <a:pPr lvl="1"/>
            <a:r>
              <a:rPr lang="tr-TR" sz="2200" dirty="0"/>
              <a:t>Final ve bütünleme sınavları devam ederken,</a:t>
            </a:r>
          </a:p>
          <a:p>
            <a:pPr lvl="1"/>
            <a:r>
              <a:rPr lang="tr-TR" sz="2200" dirty="0"/>
              <a:t>Herhangi bir üniversitesinin yaz okuluna kayıt olunması durumunda staj yapılamaz.</a:t>
            </a:r>
          </a:p>
          <a:p>
            <a:pPr marL="1019840" lvl="3" indent="-342900">
              <a:buSzPct val="95000"/>
              <a:buFont typeface="Wingdings" panose="05000000000000000000" pitchFamily="2" charset="2"/>
              <a:buChar char="q"/>
            </a:pPr>
            <a:r>
              <a:rPr lang="tr-TR" sz="2200" b="1" u="sng" dirty="0">
                <a:solidFill>
                  <a:srgbClr val="C00000"/>
                </a:solidFill>
              </a:rPr>
              <a:t>Not:</a:t>
            </a:r>
            <a:r>
              <a:rPr lang="tr-TR" sz="2200" dirty="0"/>
              <a:t> Öğrencinin hiçbir derse (devam zorunluluğu olmayan dersler de dahil) kayıtlanmaması koşulu ile dönem içinde staj yapmasına izin verilir.</a:t>
            </a:r>
          </a:p>
          <a:p>
            <a:pPr marL="1019840" lvl="3" indent="-342900">
              <a:buSzPct val="95000"/>
              <a:buFont typeface="Wingdings" panose="05000000000000000000" pitchFamily="2" charset="2"/>
              <a:buChar char="q"/>
            </a:pPr>
            <a:r>
              <a:rPr lang="tr-TR" sz="2200" b="1" u="sng" dirty="0">
                <a:solidFill>
                  <a:srgbClr val="C00000"/>
                </a:solidFill>
              </a:rPr>
              <a:t>Not:</a:t>
            </a:r>
            <a:r>
              <a:rPr lang="tr-TR" sz="2200" dirty="0"/>
              <a:t> Yaz okulunda alınan dersleri geçmesi durumunda mezun olabilecek öğrencinin, yaz okulu ile çakışmayacak şekilde staj yapmasına izin verilir.</a:t>
            </a:r>
          </a:p>
          <a:p>
            <a:pPr lvl="1"/>
            <a:endParaRPr lang="tr-TR" sz="2200" dirty="0"/>
          </a:p>
          <a:p>
            <a:pPr algn="just"/>
            <a:endParaRPr lang="tr-TR" sz="2200"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6</a:t>
            </a:fld>
            <a:endParaRPr lang="tr-TR"/>
          </a:p>
        </p:txBody>
      </p:sp>
    </p:spTree>
    <p:extLst>
      <p:ext uri="{BB962C8B-B14F-4D97-AF65-F5344CB8AC3E}">
        <p14:creationId xmlns:p14="http://schemas.microsoft.com/office/powerpoint/2010/main" val="245262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dirty="0"/>
              <a:t>2025 – 2026 Yaz Döneminde staj yapılabilecek tarihler şu şekildedir:</a:t>
            </a:r>
          </a:p>
          <a:p>
            <a:pPr marL="485141" lvl="1" indent="0">
              <a:buNone/>
            </a:pPr>
            <a:r>
              <a:rPr lang="tr-TR" dirty="0"/>
              <a:t>A) 6 Temmuz 2026 – 2 Ağustos 2026 (15 Temmuzun tatil olduğu dikkate alınmalıdır)</a:t>
            </a:r>
          </a:p>
          <a:p>
            <a:pPr marL="485141" lvl="1" indent="0">
              <a:buNone/>
            </a:pPr>
            <a:r>
              <a:rPr lang="tr-TR" dirty="0"/>
              <a:t>B) 13 Temmuz 2026 – 9 Ağustos 2026 (15 Temmuzun tatil olduğu dikkate alınmalıdır)</a:t>
            </a:r>
          </a:p>
          <a:p>
            <a:pPr marL="485141" lvl="1" indent="0">
              <a:buNone/>
            </a:pPr>
            <a:r>
              <a:rPr lang="tr-TR" dirty="0"/>
              <a:t>C) 20 Temmuz 2026 – 16 Ağustos 2026</a:t>
            </a:r>
          </a:p>
          <a:p>
            <a:pPr marL="485141" lvl="1" indent="0">
              <a:buNone/>
            </a:pPr>
            <a:r>
              <a:rPr lang="tr-TR" dirty="0"/>
              <a:t>D) 27 Temmuz 2026 – 23 Ağustos 2026</a:t>
            </a:r>
          </a:p>
          <a:p>
            <a:pPr marL="485141" lvl="1" indent="0">
              <a:buNone/>
            </a:pPr>
            <a:r>
              <a:rPr lang="tr-TR" dirty="0"/>
              <a:t>E) 3 Ağustos 2026 – 30 Ağustos 2026 (30 Ağustosun tatil olduğu dikkate alınmalıdır)</a:t>
            </a:r>
          </a:p>
          <a:p>
            <a:pPr marL="485141" lvl="1" indent="0">
              <a:buNone/>
            </a:pPr>
            <a:r>
              <a:rPr lang="tr-TR" dirty="0"/>
              <a:t>F) 10 Ağustos 2026 – 6 Eylül 2026 (30 Ağustosun tatil olduğu dikkate alınmalıdır)</a:t>
            </a:r>
          </a:p>
          <a:p>
            <a:pPr marL="485141" lvl="1" indent="0">
              <a:buNone/>
            </a:pPr>
            <a:endParaRPr lang="tr-TR" dirty="0"/>
          </a:p>
        </p:txBody>
      </p:sp>
      <p:sp>
        <p:nvSpPr>
          <p:cNvPr id="5" name="Slayt Numarası Yer Tutucusu 4"/>
          <p:cNvSpPr>
            <a:spLocks noGrp="1"/>
          </p:cNvSpPr>
          <p:nvPr>
            <p:ph type="sldNum" sz="quarter" idx="12"/>
          </p:nvPr>
        </p:nvSpPr>
        <p:spPr/>
        <p:txBody>
          <a:bodyPr/>
          <a:lstStyle/>
          <a:p>
            <a:fld id="{B1DEFA8C-F947-479F-BE07-76B6B3F80BF1}" type="slidenum">
              <a:rPr lang="tr-TR" smtClean="0"/>
              <a:pPr/>
              <a:t>7</a:t>
            </a:fld>
            <a:endParaRPr lang="tr-TR"/>
          </a:p>
        </p:txBody>
      </p:sp>
    </p:spTree>
    <p:extLst>
      <p:ext uri="{BB962C8B-B14F-4D97-AF65-F5344CB8AC3E}">
        <p14:creationId xmlns:p14="http://schemas.microsoft.com/office/powerpoint/2010/main" val="1421557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a:t>Staj Yerinin Bulunması</a:t>
            </a:r>
          </a:p>
        </p:txBody>
      </p:sp>
      <p:sp>
        <p:nvSpPr>
          <p:cNvPr id="3" name="2 İçerik Yer Tutucusu"/>
          <p:cNvSpPr>
            <a:spLocks noGrp="1"/>
          </p:cNvSpPr>
          <p:nvPr>
            <p:ph idx="1"/>
          </p:nvPr>
        </p:nvSpPr>
        <p:spPr/>
        <p:txBody>
          <a:bodyPr>
            <a:normAutofit/>
          </a:bodyPr>
          <a:lstStyle/>
          <a:p>
            <a:pPr algn="just"/>
            <a:r>
              <a:rPr lang="tr-TR" dirty="0"/>
              <a:t>Stajlar inşaat sektöründe faaliyet gösteren firma ve kurumlarda yapılabilir.</a:t>
            </a:r>
          </a:p>
          <a:p>
            <a:r>
              <a:rPr lang="tr-TR" dirty="0"/>
              <a:t>Staj yapılacak iş yerinde en az 1 adet İnşaat Mühendisinin olması gereklidir.</a:t>
            </a:r>
          </a:p>
          <a:p>
            <a:pPr algn="just"/>
            <a:r>
              <a:rPr lang="tr-TR" dirty="0"/>
              <a:t>Firmalar ile bahar dönemi başlangıcından itibaren irtibata geçmeniz önerilir.</a:t>
            </a:r>
          </a:p>
          <a:p>
            <a:pPr algn="just"/>
            <a:r>
              <a:rPr lang="tr-TR" dirty="0"/>
              <a:t>İnşaat Mühendisleri Odası (İMO) size bu konuda yardımcı olabilir.</a:t>
            </a:r>
          </a:p>
          <a:p>
            <a:pPr algn="just"/>
            <a:r>
              <a:rPr lang="tr-TR" dirty="0"/>
              <a:t>Bölümümüz staj yeri ayarlamamaktadır. </a:t>
            </a:r>
          </a:p>
          <a:p>
            <a:r>
              <a:rPr lang="tr-TR" dirty="0">
                <a:solidFill>
                  <a:srgbClr val="000000"/>
                </a:solidFill>
                <a:ea typeface="Times New Roman" panose="02020603050405020304" pitchFamily="18" charset="0"/>
              </a:rPr>
              <a:t>Yurt dışında staj yapmak isteyen öğrenciler, kendi girişimleri sonucu buldukları işletmelerde Bölüm Staj Komisyonunun yazılı onayını almak koşuluyla staj yapabilirler.</a:t>
            </a:r>
            <a:endParaRPr lang="tr-TR" sz="3600" dirty="0">
              <a:ea typeface="Times New Roman" panose="02020603050405020304" pitchFamily="18" charset="0"/>
            </a:endParaRPr>
          </a:p>
          <a:p>
            <a:pPr algn="just"/>
            <a:endParaRPr lang="tr-TR" dirty="0"/>
          </a:p>
          <a:p>
            <a:pPr algn="just"/>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8</a:t>
            </a:fld>
            <a:endParaRPr lang="tr-TR"/>
          </a:p>
        </p:txBody>
      </p:sp>
    </p:spTree>
    <p:extLst>
      <p:ext uri="{BB962C8B-B14F-4D97-AF65-F5344CB8AC3E}">
        <p14:creationId xmlns:p14="http://schemas.microsoft.com/office/powerpoint/2010/main" val="785000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Gerekli Belgelerin Hazırlanması</a:t>
            </a:r>
          </a:p>
        </p:txBody>
      </p:sp>
      <p:sp>
        <p:nvSpPr>
          <p:cNvPr id="3" name="2 İçerik Yer Tutucusu"/>
          <p:cNvSpPr>
            <a:spLocks noGrp="1"/>
          </p:cNvSpPr>
          <p:nvPr>
            <p:ph idx="1"/>
          </p:nvPr>
        </p:nvSpPr>
        <p:spPr>
          <a:xfrm>
            <a:off x="262558" y="1053529"/>
            <a:ext cx="7056784" cy="5615325"/>
          </a:xfrm>
        </p:spPr>
        <p:txBody>
          <a:bodyPr>
            <a:noAutofit/>
          </a:bodyPr>
          <a:lstStyle/>
          <a:p>
            <a:pPr>
              <a:lnSpc>
                <a:spcPct val="170000"/>
              </a:lnSpc>
            </a:pPr>
            <a:r>
              <a:rPr lang="tr-TR" sz="1700" dirty="0"/>
              <a:t>Bütün formlar </a:t>
            </a:r>
            <a:r>
              <a:rPr lang="tr-TR" sz="1700" b="1" dirty="0">
                <a:solidFill>
                  <a:srgbClr val="C00000"/>
                </a:solidFill>
              </a:rPr>
              <a:t>bilgisayar ortamında bozulmadan</a:t>
            </a:r>
            <a:r>
              <a:rPr lang="tr-TR" sz="1700" b="1" dirty="0"/>
              <a:t> </a:t>
            </a:r>
            <a:r>
              <a:rPr lang="tr-TR" sz="1700" dirty="0"/>
              <a:t>hazırlanmalıdır.</a:t>
            </a:r>
          </a:p>
          <a:p>
            <a:pPr>
              <a:lnSpc>
                <a:spcPct val="170000"/>
              </a:lnSpc>
            </a:pPr>
            <a:r>
              <a:rPr lang="tr-TR" sz="1700" dirty="0"/>
              <a:t>Tüm formlar </a:t>
            </a:r>
            <a:r>
              <a:rPr lang="tr-TR" sz="1700" b="1" dirty="0">
                <a:solidFill>
                  <a:srgbClr val="C00000"/>
                </a:solidFill>
              </a:rPr>
              <a:t>mail yoluyla PDF</a:t>
            </a:r>
            <a:r>
              <a:rPr lang="tr-TR" sz="1700" b="1" dirty="0"/>
              <a:t> </a:t>
            </a:r>
            <a:r>
              <a:rPr lang="tr-TR" sz="1700" dirty="0"/>
              <a:t>formatında (toplam 4 PDF dosyası) staj danışmanına gönderilecektir.</a:t>
            </a:r>
          </a:p>
          <a:p>
            <a:pPr>
              <a:lnSpc>
                <a:spcPct val="170000"/>
              </a:lnSpc>
            </a:pPr>
            <a:r>
              <a:rPr lang="tr-TR" sz="1700" dirty="0"/>
              <a:t>Tüm formlardaki imzalar </a:t>
            </a:r>
            <a:r>
              <a:rPr lang="tr-TR" sz="1700" b="1" dirty="0">
                <a:solidFill>
                  <a:srgbClr val="C00000"/>
                </a:solidFill>
              </a:rPr>
              <a:t>mavi renkli</a:t>
            </a:r>
            <a:r>
              <a:rPr lang="tr-TR" sz="1700" b="1" dirty="0"/>
              <a:t> </a:t>
            </a:r>
            <a:r>
              <a:rPr lang="tr-TR" sz="1700" dirty="0"/>
              <a:t>tükenmez kalem ile atılmalıdır.</a:t>
            </a:r>
          </a:p>
          <a:p>
            <a:pPr marL="0" indent="0">
              <a:lnSpc>
                <a:spcPct val="170000"/>
              </a:lnSpc>
              <a:buNone/>
            </a:pPr>
            <a:r>
              <a:rPr lang="tr-TR" sz="1700" b="1" u="sng" dirty="0"/>
              <a:t>1) Staj Başvuru Formu ve Sözleşme Belgesi</a:t>
            </a:r>
          </a:p>
          <a:p>
            <a:pPr>
              <a:lnSpc>
                <a:spcPct val="170000"/>
              </a:lnSpc>
            </a:pPr>
            <a:r>
              <a:rPr lang="tr-TR" sz="1700" dirty="0"/>
              <a:t>Form hazırlanarak staj danışmanının ön kontrolünden sonra staj yapılacak firmaya onaylatılır.</a:t>
            </a:r>
          </a:p>
          <a:p>
            <a:pPr>
              <a:lnSpc>
                <a:spcPct val="170000"/>
              </a:lnSpc>
            </a:pPr>
            <a:r>
              <a:rPr lang="tr-TR" sz="1700" dirty="0"/>
              <a:t>Firma onaylı belge staj danışmanına eksiksiz olarak teslim edilir.</a:t>
            </a:r>
          </a:p>
          <a:p>
            <a:pPr>
              <a:lnSpc>
                <a:spcPct val="170000"/>
              </a:lnSpc>
            </a:pPr>
            <a:r>
              <a:rPr lang="tr-TR" sz="1700" dirty="0"/>
              <a:t>Formda yer alan bilgiler doğrultusunda öğrencinin sigorta işlemi yapılır.</a:t>
            </a:r>
          </a:p>
          <a:p>
            <a:pPr>
              <a:lnSpc>
                <a:spcPct val="170000"/>
              </a:lnSpc>
            </a:pPr>
            <a:r>
              <a:rPr lang="tr-TR" sz="1700" dirty="0"/>
              <a:t>Staj yapılamayacak olursa, staj başlama tarihinden en az 1 hafta (5 iş günü) öncesinde, staj komisyonuna gerekçeli bir dilekçe yazılması ve staj sigortasının iptal edilmesi gereklidir.</a:t>
            </a:r>
          </a:p>
        </p:txBody>
      </p:sp>
      <p:pic>
        <p:nvPicPr>
          <p:cNvPr id="5" name="Resim 4"/>
          <p:cNvPicPr>
            <a:picLocks noChangeAspect="1"/>
          </p:cNvPicPr>
          <p:nvPr/>
        </p:nvPicPr>
        <p:blipFill>
          <a:blip r:embed="rId2"/>
          <a:stretch>
            <a:fillRect/>
          </a:stretch>
        </p:blipFill>
        <p:spPr>
          <a:xfrm>
            <a:off x="7319342" y="229576"/>
            <a:ext cx="4747591" cy="6408000"/>
          </a:xfrm>
          <a:prstGeom prst="rect">
            <a:avLst/>
          </a:prstGeom>
        </p:spPr>
      </p:pic>
      <p:sp>
        <p:nvSpPr>
          <p:cNvPr id="4" name="Slayt Numarası Yer Tutucusu 3"/>
          <p:cNvSpPr>
            <a:spLocks noGrp="1"/>
          </p:cNvSpPr>
          <p:nvPr>
            <p:ph type="sldNum" sz="quarter" idx="12"/>
          </p:nvPr>
        </p:nvSpPr>
        <p:spPr/>
        <p:txBody>
          <a:bodyPr/>
          <a:lstStyle/>
          <a:p>
            <a:fld id="{B1DEFA8C-F947-479F-BE07-76B6B3F80BF1}" type="slidenum">
              <a:rPr lang="tr-TR" smtClean="0"/>
              <a:pPr/>
              <a:t>9</a:t>
            </a:fld>
            <a:endParaRPr lang="tr-TR"/>
          </a:p>
        </p:txBody>
      </p:sp>
    </p:spTree>
    <p:extLst>
      <p:ext uri="{BB962C8B-B14F-4D97-AF65-F5344CB8AC3E}">
        <p14:creationId xmlns:p14="http://schemas.microsoft.com/office/powerpoint/2010/main" val="3975775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2 İçerik Yer Tutucusu"/>
          <p:cNvSpPr>
            <a:spLocks noGrp="1"/>
          </p:cNvSpPr>
          <p:nvPr>
            <p:ph idx="1"/>
          </p:nvPr>
        </p:nvSpPr>
        <p:spPr>
          <a:xfrm>
            <a:off x="262558" y="1053530"/>
            <a:ext cx="7056784" cy="5184576"/>
          </a:xfrm>
        </p:spPr>
        <p:txBody>
          <a:bodyPr>
            <a:normAutofit fontScale="25000" lnSpcReduction="20000"/>
          </a:bodyPr>
          <a:lstStyle/>
          <a:p>
            <a:pPr marL="0" indent="0" algn="just">
              <a:buNone/>
            </a:pPr>
            <a:r>
              <a:rPr lang="tr-TR" sz="7200" b="1" u="sng" dirty="0"/>
              <a:t>2) Kurum Staj Değerlendirme Formu</a:t>
            </a:r>
          </a:p>
          <a:p>
            <a:pPr>
              <a:lnSpc>
                <a:spcPct val="170000"/>
              </a:lnSpc>
            </a:pPr>
            <a:r>
              <a:rPr lang="tr-TR" sz="7200" dirty="0"/>
              <a:t>Form hazırlanarak staj danışmanına kontrol için teslim edilir.</a:t>
            </a:r>
          </a:p>
          <a:p>
            <a:pPr>
              <a:lnSpc>
                <a:spcPct val="170000"/>
              </a:lnSpc>
            </a:pPr>
            <a:r>
              <a:rPr lang="tr-TR" sz="7200" dirty="0"/>
              <a:t>Formun danışman tarafından onaylanması gerekmektedir.</a:t>
            </a:r>
          </a:p>
          <a:p>
            <a:pPr>
              <a:lnSpc>
                <a:spcPct val="170000"/>
              </a:lnSpc>
            </a:pPr>
            <a:r>
              <a:rPr lang="tr-TR" sz="7200" dirty="0"/>
              <a:t>Staj bitiminde firma yetkilisine onaylatılarak kapalı zarfta staj defterinin teslimi esnasında staj danışmanına teslim edilir.  </a:t>
            </a:r>
          </a:p>
          <a:p>
            <a:pPr>
              <a:lnSpc>
                <a:spcPct val="170000"/>
              </a:lnSpc>
            </a:pPr>
            <a:r>
              <a:rPr lang="tr-TR" sz="7200" dirty="0"/>
              <a:t>Bu belge bir sınav kağıdı niteliği taşıdığından son derece önemlidir. </a:t>
            </a:r>
          </a:p>
          <a:p>
            <a:pPr>
              <a:lnSpc>
                <a:spcPct val="170000"/>
              </a:lnSpc>
            </a:pPr>
            <a:r>
              <a:rPr lang="tr-TR" sz="7200" dirty="0"/>
              <a:t>Staj komisyonu, kurum staj değerlendirme formu eksik, zamanında gelmemiş veya hatalı stajları başarısız kabul eder.</a:t>
            </a:r>
          </a:p>
          <a:p>
            <a:pPr>
              <a:lnSpc>
                <a:spcPct val="170000"/>
              </a:lnSpc>
            </a:pPr>
            <a:endParaRPr lang="tr-TR" sz="4000" dirty="0"/>
          </a:p>
          <a:p>
            <a:pPr marL="0" indent="0">
              <a:lnSpc>
                <a:spcPct val="170000"/>
              </a:lnSpc>
              <a:buNone/>
            </a:pPr>
            <a:r>
              <a:rPr lang="tr-TR" sz="7200" b="1" u="sng" dirty="0">
                <a:solidFill>
                  <a:srgbClr val="C00000"/>
                </a:solidFill>
              </a:rPr>
              <a:t>Not:</a:t>
            </a:r>
            <a:r>
              <a:rPr lang="tr-TR" sz="7200" dirty="0"/>
              <a:t> Resim bilgisayar ortamında eklenmelidir.</a:t>
            </a:r>
          </a:p>
        </p:txBody>
      </p:sp>
      <p:pic>
        <p:nvPicPr>
          <p:cNvPr id="6" name="Resim 5"/>
          <p:cNvPicPr>
            <a:picLocks noChangeAspect="1"/>
          </p:cNvPicPr>
          <p:nvPr/>
        </p:nvPicPr>
        <p:blipFill>
          <a:blip r:embed="rId2"/>
          <a:stretch>
            <a:fillRect/>
          </a:stretch>
        </p:blipFill>
        <p:spPr>
          <a:xfrm>
            <a:off x="7319342" y="228038"/>
            <a:ext cx="4741284" cy="6408000"/>
          </a:xfrm>
          <a:prstGeom prst="rect">
            <a:avLst/>
          </a:prstGeom>
        </p:spPr>
      </p:pic>
      <p:sp>
        <p:nvSpPr>
          <p:cNvPr id="5" name="Slayt Numarası Yer Tutucusu 4"/>
          <p:cNvSpPr>
            <a:spLocks noGrp="1"/>
          </p:cNvSpPr>
          <p:nvPr>
            <p:ph type="sldNum" sz="quarter" idx="12"/>
          </p:nvPr>
        </p:nvSpPr>
        <p:spPr/>
        <p:txBody>
          <a:bodyPr/>
          <a:lstStyle/>
          <a:p>
            <a:fld id="{B1DEFA8C-F947-479F-BE07-76B6B3F80BF1}" type="slidenum">
              <a:rPr lang="tr-TR" smtClean="0"/>
              <a:pPr/>
              <a:t>10</a:t>
            </a:fld>
            <a:endParaRPr lang="tr-TR"/>
          </a:p>
        </p:txBody>
      </p:sp>
    </p:spTree>
    <p:extLst>
      <p:ext uri="{BB962C8B-B14F-4D97-AF65-F5344CB8AC3E}">
        <p14:creationId xmlns:p14="http://schemas.microsoft.com/office/powerpoint/2010/main" val="160011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2 İçerik Yer Tutucusu"/>
          <p:cNvSpPr>
            <a:spLocks noGrp="1"/>
          </p:cNvSpPr>
          <p:nvPr>
            <p:ph idx="1"/>
          </p:nvPr>
        </p:nvSpPr>
        <p:spPr>
          <a:xfrm>
            <a:off x="262558" y="1053530"/>
            <a:ext cx="7056784" cy="5184576"/>
          </a:xfrm>
        </p:spPr>
        <p:txBody>
          <a:bodyPr>
            <a:normAutofit fontScale="92500" lnSpcReduction="20000"/>
          </a:bodyPr>
          <a:lstStyle/>
          <a:p>
            <a:pPr marL="0" indent="0" algn="just">
              <a:buNone/>
            </a:pPr>
            <a:r>
              <a:rPr lang="tr-TR" sz="1800" b="1" u="sng" dirty="0"/>
              <a:t>3</a:t>
            </a:r>
            <a:r>
              <a:rPr lang="tr-TR" sz="1900" b="1" u="sng" dirty="0"/>
              <a:t>) Staj Beyannamesi</a:t>
            </a:r>
          </a:p>
          <a:p>
            <a:pPr algn="just"/>
            <a:r>
              <a:rPr lang="tr-TR" sz="1900" dirty="0"/>
              <a:t>Form hazırlanarak staj danışmanına teslim edilir.</a:t>
            </a:r>
          </a:p>
          <a:p>
            <a:pPr algn="just"/>
            <a:r>
              <a:rPr lang="tr-TR" sz="1900" dirty="0"/>
              <a:t>Staj süreci ile ilgili öğrencinin bilgilendiğinin ve </a:t>
            </a:r>
            <a:r>
              <a:rPr lang="tr-TR" sz="1900" dirty="0" err="1"/>
              <a:t>sorumluluklarınının</a:t>
            </a:r>
            <a:r>
              <a:rPr lang="tr-TR" sz="1900" dirty="0"/>
              <a:t> farkında olduğunun bir göstergesidir.</a:t>
            </a:r>
          </a:p>
          <a:p>
            <a:pPr algn="just"/>
            <a:r>
              <a:rPr lang="tr-TR" sz="1900" dirty="0"/>
              <a:t>Haftalık çalışılacak gün sayısının doğruluğu </a:t>
            </a:r>
            <a:r>
              <a:rPr lang="tr-TR" sz="1900" dirty="0" err="1"/>
              <a:t>öğrencininin</a:t>
            </a:r>
            <a:r>
              <a:rPr lang="tr-TR" sz="1900" dirty="0"/>
              <a:t> sorumluluğundadır.</a:t>
            </a:r>
          </a:p>
          <a:p>
            <a:pPr algn="just"/>
            <a:r>
              <a:rPr lang="tr-TR" sz="1900" dirty="0"/>
              <a:t>Staj danışmanı tarafından muhafaza edilerek saklanır.</a:t>
            </a:r>
          </a:p>
          <a:p>
            <a:pPr algn="just"/>
            <a:endParaRPr lang="tr-TR" sz="1900" dirty="0"/>
          </a:p>
          <a:p>
            <a:pPr marL="0" indent="0">
              <a:buNone/>
            </a:pPr>
            <a:r>
              <a:rPr lang="tr-TR" sz="1900" b="1" u="sng" dirty="0"/>
              <a:t>4) </a:t>
            </a:r>
            <a:r>
              <a:rPr lang="tr-TR" sz="1900" b="1" u="sng" dirty="0" err="1"/>
              <a:t>Müstehaklık</a:t>
            </a:r>
            <a:r>
              <a:rPr lang="tr-TR" sz="1900" b="1" u="sng" dirty="0"/>
              <a:t> Belgesi</a:t>
            </a:r>
          </a:p>
          <a:p>
            <a:r>
              <a:rPr lang="tr-TR" sz="1900" dirty="0"/>
              <a:t>Staj sigortasının yapılabilmesi için gerekli olan bir belgedir.</a:t>
            </a:r>
          </a:p>
          <a:p>
            <a:r>
              <a:rPr lang="tr-TR" sz="1900" dirty="0"/>
              <a:t>E-devlet üzerinden alınarak staj danışmanına teslim edilir.</a:t>
            </a:r>
          </a:p>
          <a:p>
            <a:r>
              <a:rPr lang="tr-TR" sz="1900" dirty="0"/>
              <a:t>Staj danışmanı tarafından muhafaza edilerek saklanır.</a:t>
            </a:r>
          </a:p>
          <a:p>
            <a:pPr algn="just"/>
            <a:endParaRPr lang="tr-TR" sz="1800" dirty="0"/>
          </a:p>
        </p:txBody>
      </p:sp>
      <p:pic>
        <p:nvPicPr>
          <p:cNvPr id="4" name="Resim 3"/>
          <p:cNvPicPr>
            <a:picLocks noChangeAspect="1"/>
          </p:cNvPicPr>
          <p:nvPr/>
        </p:nvPicPr>
        <p:blipFill>
          <a:blip r:embed="rId2"/>
          <a:stretch>
            <a:fillRect/>
          </a:stretch>
        </p:blipFill>
        <p:spPr>
          <a:xfrm>
            <a:off x="7042937" y="262162"/>
            <a:ext cx="4956925" cy="6480000"/>
          </a:xfrm>
          <a:prstGeom prst="rect">
            <a:avLst/>
          </a:prstGeom>
        </p:spPr>
      </p:pic>
      <p:sp>
        <p:nvSpPr>
          <p:cNvPr id="6" name="Slayt Numarası Yer Tutucusu 5"/>
          <p:cNvSpPr>
            <a:spLocks noGrp="1"/>
          </p:cNvSpPr>
          <p:nvPr>
            <p:ph type="sldNum" sz="quarter" idx="12"/>
          </p:nvPr>
        </p:nvSpPr>
        <p:spPr/>
        <p:txBody>
          <a:bodyPr/>
          <a:lstStyle/>
          <a:p>
            <a:fld id="{B1DEFA8C-F947-479F-BE07-76B6B3F80BF1}" type="slidenum">
              <a:rPr lang="tr-TR" smtClean="0"/>
              <a:pPr/>
              <a:t>11</a:t>
            </a:fld>
            <a:endParaRPr lang="tr-TR"/>
          </a:p>
        </p:txBody>
      </p:sp>
    </p:spTree>
    <p:extLst>
      <p:ext uri="{BB962C8B-B14F-4D97-AF65-F5344CB8AC3E}">
        <p14:creationId xmlns:p14="http://schemas.microsoft.com/office/powerpoint/2010/main" val="2061780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Staj Süresince Yanınızda Bulunması Gereken Belgeler</a:t>
            </a:r>
          </a:p>
        </p:txBody>
      </p:sp>
      <p:sp>
        <p:nvSpPr>
          <p:cNvPr id="3" name="2 İçerik Yer Tutucusu"/>
          <p:cNvSpPr>
            <a:spLocks noGrp="1"/>
          </p:cNvSpPr>
          <p:nvPr>
            <p:ph idx="1"/>
          </p:nvPr>
        </p:nvSpPr>
        <p:spPr>
          <a:xfrm>
            <a:off x="262558" y="1053530"/>
            <a:ext cx="11017224" cy="5184576"/>
          </a:xfrm>
        </p:spPr>
        <p:txBody>
          <a:bodyPr>
            <a:normAutofit/>
          </a:bodyPr>
          <a:lstStyle/>
          <a:p>
            <a:pPr marL="0" indent="0" algn="just">
              <a:buNone/>
            </a:pPr>
            <a:r>
              <a:rPr lang="tr-TR" sz="2000" b="1" u="sng" dirty="0"/>
              <a:t>Sigorta Belgesi</a:t>
            </a:r>
          </a:p>
          <a:p>
            <a:pPr algn="just"/>
            <a:r>
              <a:rPr lang="tr-TR" sz="2000" dirty="0"/>
              <a:t>Sigortanızın yapılmış olduğunu gösteren belgedir (Staj Başvuru Formu ve Sözleşme Belgesi’ne göre).</a:t>
            </a:r>
          </a:p>
          <a:p>
            <a:pPr algn="just"/>
            <a:r>
              <a:rPr lang="tr-TR" sz="2000" dirty="0"/>
              <a:t>Bu form staj tarihinden 1 hafta öncesinde e-devlet üzerinden alınacaktır.</a:t>
            </a:r>
          </a:p>
          <a:p>
            <a:pPr lvl="1"/>
            <a:r>
              <a:rPr lang="tr-TR" sz="2000" dirty="0"/>
              <a:t>4A işe giriş belgesi sorgulanarak çıktı alınmalıdır.</a:t>
            </a:r>
          </a:p>
          <a:p>
            <a:pPr marL="338470" lvl="1" indent="-338470">
              <a:buSzPct val="95000"/>
              <a:buFont typeface="Wingdings" pitchFamily="2" charset="2"/>
              <a:buChar char="Ø"/>
            </a:pPr>
            <a:r>
              <a:rPr lang="tr-TR" sz="2000" dirty="0"/>
              <a:t>Staj yerine gidildiğinde, gerektiğinde firma yetkilisine gösterilmek üzere yanınızda bulundurmalısınız.</a:t>
            </a:r>
          </a:p>
          <a:p>
            <a:pPr lvl="1"/>
            <a:r>
              <a:rPr lang="tr-TR" sz="2000" dirty="0"/>
              <a:t>Aksi takdirde firma, sizi staja kabul etmeme hakkına sahiptir.</a:t>
            </a:r>
          </a:p>
          <a:p>
            <a:pPr marL="338470" lvl="1" indent="-338470">
              <a:buSzPct val="95000"/>
              <a:buFont typeface="Wingdings" pitchFamily="2" charset="2"/>
              <a:buChar char="Ø"/>
            </a:pPr>
            <a:endParaRPr lang="tr-TR" dirty="0"/>
          </a:p>
          <a:p>
            <a:pPr marL="338470" lvl="1" indent="-338470">
              <a:buSzPct val="95000"/>
              <a:buFont typeface="Wingdings" pitchFamily="2" charset="2"/>
              <a:buChar char="Ø"/>
            </a:pPr>
            <a:endParaRPr lang="tr-TR" dirty="0"/>
          </a:p>
          <a:p>
            <a:pPr lvl="1"/>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12</a:t>
            </a:fld>
            <a:endParaRPr lang="tr-TR"/>
          </a:p>
        </p:txBody>
      </p:sp>
    </p:spTree>
    <p:extLst>
      <p:ext uri="{BB962C8B-B14F-4D97-AF65-F5344CB8AC3E}">
        <p14:creationId xmlns:p14="http://schemas.microsoft.com/office/powerpoint/2010/main" val="1618794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Staj Defteri Hazırlanması</a:t>
            </a:r>
          </a:p>
        </p:txBody>
      </p:sp>
      <p:sp>
        <p:nvSpPr>
          <p:cNvPr id="3" name="2 İçerik Yer Tutucusu"/>
          <p:cNvSpPr>
            <a:spLocks noGrp="1"/>
          </p:cNvSpPr>
          <p:nvPr>
            <p:ph idx="1"/>
          </p:nvPr>
        </p:nvSpPr>
        <p:spPr>
          <a:xfrm>
            <a:off x="262559" y="1053530"/>
            <a:ext cx="3888431" cy="5184576"/>
          </a:xfrm>
        </p:spPr>
        <p:txBody>
          <a:bodyPr>
            <a:normAutofit/>
          </a:bodyPr>
          <a:lstStyle/>
          <a:p>
            <a:pPr marL="0" indent="0" algn="just">
              <a:buNone/>
            </a:pPr>
            <a:r>
              <a:rPr lang="tr-TR" sz="1800" b="1" u="sng" dirty="0"/>
              <a:t>Staj Defteri Şablonu</a:t>
            </a:r>
          </a:p>
          <a:p>
            <a:pPr algn="just"/>
            <a:r>
              <a:rPr lang="tr-TR" sz="1800" dirty="0"/>
              <a:t>Staj defteri şablona uygun şekilde hazırlanmalıdır.</a:t>
            </a:r>
          </a:p>
          <a:p>
            <a:pPr algn="just"/>
            <a:r>
              <a:rPr lang="tr-TR" sz="1800" dirty="0"/>
              <a:t>Staj bitişinde yetkili mühendis tarafından her sayfasına imza ve kaşe atılmalıdır.</a:t>
            </a:r>
          </a:p>
          <a:p>
            <a:pPr algn="just"/>
            <a:r>
              <a:rPr lang="tr-TR" sz="1800" dirty="0"/>
              <a:t>Defter tamamen bilgisayar ortamında hazırlanmalıdır.</a:t>
            </a:r>
          </a:p>
          <a:p>
            <a:pPr lvl="1"/>
            <a:endParaRPr lang="tr-TR" dirty="0"/>
          </a:p>
        </p:txBody>
      </p:sp>
      <p:pic>
        <p:nvPicPr>
          <p:cNvPr id="4" name="Resim 3"/>
          <p:cNvPicPr>
            <a:picLocks noChangeAspect="1"/>
          </p:cNvPicPr>
          <p:nvPr/>
        </p:nvPicPr>
        <p:blipFill>
          <a:blip r:embed="rId2"/>
          <a:stretch>
            <a:fillRect/>
          </a:stretch>
        </p:blipFill>
        <p:spPr>
          <a:xfrm>
            <a:off x="4150990" y="1090114"/>
            <a:ext cx="7913972" cy="5220000"/>
          </a:xfrm>
          <a:prstGeom prst="rect">
            <a:avLst/>
          </a:prstGeom>
        </p:spPr>
      </p:pic>
      <p:sp>
        <p:nvSpPr>
          <p:cNvPr id="5" name="Slayt Numarası Yer Tutucusu 4"/>
          <p:cNvSpPr>
            <a:spLocks noGrp="1"/>
          </p:cNvSpPr>
          <p:nvPr>
            <p:ph type="sldNum" sz="quarter" idx="12"/>
          </p:nvPr>
        </p:nvSpPr>
        <p:spPr/>
        <p:txBody>
          <a:bodyPr/>
          <a:lstStyle/>
          <a:p>
            <a:fld id="{B1DEFA8C-F947-479F-BE07-76B6B3F80BF1}" type="slidenum">
              <a:rPr lang="tr-TR" smtClean="0"/>
              <a:pPr/>
              <a:t>13</a:t>
            </a:fld>
            <a:endParaRPr lang="tr-TR"/>
          </a:p>
        </p:txBody>
      </p:sp>
    </p:spTree>
    <p:extLst>
      <p:ext uri="{BB962C8B-B14F-4D97-AF65-F5344CB8AC3E}">
        <p14:creationId xmlns:p14="http://schemas.microsoft.com/office/powerpoint/2010/main" val="3251196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1774726" y="931830"/>
            <a:ext cx="8522056" cy="5760000"/>
          </a:xfrm>
          <a:prstGeom prst="rect">
            <a:avLst/>
          </a:prstGeom>
        </p:spPr>
      </p:pic>
      <p:sp>
        <p:nvSpPr>
          <p:cNvPr id="4" name="Slayt Numarası Yer Tutucusu 3"/>
          <p:cNvSpPr>
            <a:spLocks noGrp="1"/>
          </p:cNvSpPr>
          <p:nvPr>
            <p:ph type="sldNum" sz="quarter" idx="12"/>
          </p:nvPr>
        </p:nvSpPr>
        <p:spPr/>
        <p:txBody>
          <a:bodyPr/>
          <a:lstStyle/>
          <a:p>
            <a:fld id="{B1DEFA8C-F947-479F-BE07-76B6B3F80BF1}" type="slidenum">
              <a:rPr lang="tr-TR" smtClean="0"/>
              <a:pPr/>
              <a:t>14</a:t>
            </a:fld>
            <a:endParaRPr lang="tr-TR"/>
          </a:p>
        </p:txBody>
      </p:sp>
    </p:spTree>
    <p:extLst>
      <p:ext uri="{BB962C8B-B14F-4D97-AF65-F5344CB8AC3E}">
        <p14:creationId xmlns:p14="http://schemas.microsoft.com/office/powerpoint/2010/main" val="1322904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Diğer Bazı Belgeler</a:t>
            </a:r>
          </a:p>
        </p:txBody>
      </p:sp>
      <p:sp>
        <p:nvSpPr>
          <p:cNvPr id="3" name="2 İçerik Yer Tutucusu"/>
          <p:cNvSpPr>
            <a:spLocks noGrp="1"/>
          </p:cNvSpPr>
          <p:nvPr>
            <p:ph idx="1"/>
          </p:nvPr>
        </p:nvSpPr>
        <p:spPr>
          <a:xfrm>
            <a:off x="262558" y="1053530"/>
            <a:ext cx="5976664" cy="5184576"/>
          </a:xfrm>
        </p:spPr>
        <p:txBody>
          <a:bodyPr>
            <a:normAutofit lnSpcReduction="10000"/>
          </a:bodyPr>
          <a:lstStyle/>
          <a:p>
            <a:pPr marL="0" indent="0" algn="just">
              <a:buNone/>
            </a:pPr>
            <a:r>
              <a:rPr lang="tr-TR" b="1" u="sng" dirty="0"/>
              <a:t>Staj Ücretlerine İlişkin İşsizlik Fonu Katkısı Bilgi Formu</a:t>
            </a:r>
          </a:p>
          <a:p>
            <a:pPr algn="just"/>
            <a:r>
              <a:rPr lang="tr-TR" dirty="0"/>
              <a:t>Eğer staj yapılacak firma öğrenciye ücret ödeyecek ise, ilgili formu doldurarak ödenen ücretin belirli bir kısmını devletten alabilir.</a:t>
            </a:r>
          </a:p>
          <a:p>
            <a:pPr algn="just"/>
            <a:r>
              <a:rPr lang="tr-TR" dirty="0"/>
              <a:t>Doldurulan formun, banka dekontu ile birlikte staj bitişinde dekanlığa teslim edilmesi gereklidir.</a:t>
            </a:r>
          </a:p>
          <a:p>
            <a:pPr lvl="1"/>
            <a:endParaRPr lang="tr-TR" dirty="0"/>
          </a:p>
        </p:txBody>
      </p:sp>
      <p:pic>
        <p:nvPicPr>
          <p:cNvPr id="4" name="Resim 3"/>
          <p:cNvPicPr>
            <a:picLocks noChangeAspect="1"/>
          </p:cNvPicPr>
          <p:nvPr/>
        </p:nvPicPr>
        <p:blipFill rotWithShape="1">
          <a:blip r:embed="rId2"/>
          <a:srcRect l="3045" r="3462"/>
          <a:stretch/>
        </p:blipFill>
        <p:spPr>
          <a:xfrm>
            <a:off x="6239222" y="1197546"/>
            <a:ext cx="5832648" cy="4320000"/>
          </a:xfrm>
          <a:prstGeom prst="rect">
            <a:avLst/>
          </a:prstGeom>
        </p:spPr>
      </p:pic>
      <p:sp>
        <p:nvSpPr>
          <p:cNvPr id="5" name="Slayt Numarası Yer Tutucusu 4"/>
          <p:cNvSpPr>
            <a:spLocks noGrp="1"/>
          </p:cNvSpPr>
          <p:nvPr>
            <p:ph type="sldNum" sz="quarter" idx="12"/>
          </p:nvPr>
        </p:nvSpPr>
        <p:spPr/>
        <p:txBody>
          <a:bodyPr/>
          <a:lstStyle/>
          <a:p>
            <a:fld id="{B1DEFA8C-F947-479F-BE07-76B6B3F80BF1}" type="slidenum">
              <a:rPr lang="tr-TR" smtClean="0"/>
              <a:pPr/>
              <a:t>15</a:t>
            </a:fld>
            <a:endParaRPr lang="tr-TR"/>
          </a:p>
        </p:txBody>
      </p:sp>
    </p:spTree>
    <p:extLst>
      <p:ext uri="{BB962C8B-B14F-4D97-AF65-F5344CB8AC3E}">
        <p14:creationId xmlns:p14="http://schemas.microsoft.com/office/powerpoint/2010/main" val="2442039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Yurt Dışında Staj Yapma</a:t>
            </a:r>
          </a:p>
        </p:txBody>
      </p:sp>
      <p:sp>
        <p:nvSpPr>
          <p:cNvPr id="3" name="2 İçerik Yer Tutucusu"/>
          <p:cNvSpPr>
            <a:spLocks noGrp="1"/>
          </p:cNvSpPr>
          <p:nvPr>
            <p:ph idx="1"/>
          </p:nvPr>
        </p:nvSpPr>
        <p:spPr>
          <a:xfrm>
            <a:off x="262558" y="1053530"/>
            <a:ext cx="11521280" cy="5184576"/>
          </a:xfrm>
        </p:spPr>
        <p:txBody>
          <a:bodyPr>
            <a:normAutofit/>
          </a:bodyPr>
          <a:lstStyle/>
          <a:p>
            <a:pPr algn="just"/>
            <a:r>
              <a:rPr lang="tr-TR" dirty="0"/>
              <a:t>Yurt dışında staj yapacak olan öğrencilerin durumunu staj danışmanına yeterli bir zaman öncesinden bildirmesi işlemlerin sağlıklı ilerleyebilmesi açısından önemlidir.</a:t>
            </a:r>
          </a:p>
          <a:p>
            <a:pPr algn="just"/>
            <a:r>
              <a:rPr lang="tr-TR" dirty="0"/>
              <a:t>Yurt dışında yapılan stajlar için üniversitemiz sigorta yapmamaktadır. Bu kapsamda, öğrenci iletişimde olduğu firma ile problemi kendi çözmek zorundadır.</a:t>
            </a:r>
          </a:p>
          <a:p>
            <a:pPr algn="just"/>
            <a:r>
              <a:rPr lang="tr-TR" dirty="0"/>
              <a:t>Hazırlanacak olan belgeler ve stajların içeriği yurt içi stajlardan farksızdır.</a:t>
            </a:r>
          </a:p>
          <a:p>
            <a:pPr lvl="1"/>
            <a:r>
              <a:rPr lang="tr-TR" dirty="0"/>
              <a:t>Özel durumlar için staj danışmanı ile görüşülebilir.</a:t>
            </a:r>
          </a:p>
          <a:p>
            <a:pPr lvl="1"/>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16</a:t>
            </a:fld>
            <a:endParaRPr lang="tr-TR"/>
          </a:p>
        </p:txBody>
      </p:sp>
    </p:spTree>
    <p:extLst>
      <p:ext uri="{BB962C8B-B14F-4D97-AF65-F5344CB8AC3E}">
        <p14:creationId xmlns:p14="http://schemas.microsoft.com/office/powerpoint/2010/main" val="2761521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Staj Süresince Yapılacaklar</a:t>
            </a:r>
          </a:p>
        </p:txBody>
      </p:sp>
      <p:sp>
        <p:nvSpPr>
          <p:cNvPr id="3" name="2 İçerik Yer Tutucusu"/>
          <p:cNvSpPr>
            <a:spLocks noGrp="1"/>
          </p:cNvSpPr>
          <p:nvPr>
            <p:ph idx="1"/>
          </p:nvPr>
        </p:nvSpPr>
        <p:spPr/>
        <p:txBody>
          <a:bodyPr>
            <a:noAutofit/>
          </a:bodyPr>
          <a:lstStyle/>
          <a:p>
            <a:pPr algn="just"/>
            <a:r>
              <a:rPr lang="tr-TR" sz="1800" dirty="0"/>
              <a:t>Çalışma saatlerine uyunuz. </a:t>
            </a:r>
          </a:p>
          <a:p>
            <a:pPr algn="just"/>
            <a:r>
              <a:rPr lang="tr-TR" sz="1800" dirty="0"/>
              <a:t>İş güvenliği kurallarına uyunuz.</a:t>
            </a:r>
          </a:p>
          <a:p>
            <a:pPr algn="just"/>
            <a:r>
              <a:rPr lang="tr-TR" sz="1800" dirty="0"/>
              <a:t>Mesai arkadaşlarınıza ve yöneticilerinize saygılı olunuz. </a:t>
            </a:r>
          </a:p>
          <a:p>
            <a:pPr algn="just"/>
            <a:r>
              <a:rPr lang="tr-TR" sz="1800" dirty="0"/>
              <a:t>Öğrenmek için siz çabalayınız. Mühendis ve diğer çalışanlara sorular sorunuz. Cevabını araştırınız. Aktif olunuz. </a:t>
            </a:r>
          </a:p>
          <a:p>
            <a:pPr algn="just"/>
            <a:r>
              <a:rPr lang="tr-TR" sz="1800" dirty="0"/>
              <a:t>Günlük işleri tek tek not alınız. Yanınızda fotoğraf makinesi ve ajanda bulundurunuz. Günlük tutunuz. Kendi fotoğrafınızı da içeren fotoğraflar çekiniz. </a:t>
            </a:r>
          </a:p>
          <a:p>
            <a:pPr algn="just"/>
            <a:r>
              <a:rPr lang="tr-TR" sz="1800" dirty="0"/>
              <a:t>Şantiyede/büroda gördüklerinizi kitaplar ve yönetmelikler ile kıyaslayınız. Örneğin inşaat donatısı bağlanırken nasıl bağlandı – hangi yönetmelikteki hangi kural ? Nasıl? Uygun mu?</a:t>
            </a:r>
          </a:p>
          <a:p>
            <a:pPr algn="just"/>
            <a:r>
              <a:rPr lang="tr-TR" sz="1800" dirty="0"/>
              <a:t>Staj defterinizin her sayfasını yetkiliye imzalatınız, kaşeletiniz. Kurum staj değerlendirme formunu doldurtunuz. Defterinizi staj sonrası hazırlamanız ve onaylatmanız halinde gecikmelerden dolayı stajınız yanabilir.  </a:t>
            </a:r>
          </a:p>
        </p:txBody>
      </p:sp>
      <p:sp>
        <p:nvSpPr>
          <p:cNvPr id="4" name="Slayt Numarası Yer Tutucusu 3"/>
          <p:cNvSpPr>
            <a:spLocks noGrp="1"/>
          </p:cNvSpPr>
          <p:nvPr>
            <p:ph type="sldNum" sz="quarter" idx="12"/>
          </p:nvPr>
        </p:nvSpPr>
        <p:spPr/>
        <p:txBody>
          <a:bodyPr/>
          <a:lstStyle/>
          <a:p>
            <a:fld id="{B1DEFA8C-F947-479F-BE07-76B6B3F80BF1}" type="slidenum">
              <a:rPr lang="tr-TR" smtClean="0"/>
              <a:pPr/>
              <a:t>17</a:t>
            </a:fld>
            <a:endParaRPr lang="tr-TR"/>
          </a:p>
        </p:txBody>
      </p:sp>
    </p:spTree>
    <p:extLst>
      <p:ext uri="{BB962C8B-B14F-4D97-AF65-F5344CB8AC3E}">
        <p14:creationId xmlns:p14="http://schemas.microsoft.com/office/powerpoint/2010/main" val="336990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Staj Defteri Yazımı</a:t>
            </a:r>
          </a:p>
        </p:txBody>
      </p:sp>
      <p:sp>
        <p:nvSpPr>
          <p:cNvPr id="3" name="2 İçerik Yer Tutucusu"/>
          <p:cNvSpPr>
            <a:spLocks noGrp="1"/>
          </p:cNvSpPr>
          <p:nvPr>
            <p:ph idx="1"/>
          </p:nvPr>
        </p:nvSpPr>
        <p:spPr>
          <a:xfrm>
            <a:off x="262558" y="1053530"/>
            <a:ext cx="11665296" cy="5616624"/>
          </a:xfrm>
        </p:spPr>
        <p:txBody>
          <a:bodyPr>
            <a:normAutofit lnSpcReduction="10000"/>
          </a:bodyPr>
          <a:lstStyle/>
          <a:p>
            <a:pPr algn="just"/>
            <a:r>
              <a:rPr lang="tr-TR" sz="1700" dirty="0"/>
              <a:t>Firma ve yapılan iş tanıtılır. </a:t>
            </a:r>
          </a:p>
          <a:p>
            <a:pPr algn="just"/>
            <a:r>
              <a:rPr lang="tr-TR" sz="1700" dirty="0"/>
              <a:t>Gün gün defter yazılır.</a:t>
            </a:r>
          </a:p>
          <a:p>
            <a:pPr algn="just"/>
            <a:r>
              <a:rPr lang="tr-TR" sz="1700" dirty="0"/>
              <a:t>Şekillere ve tablolara numara verilir, metin içinde atıf yapılır. </a:t>
            </a:r>
          </a:p>
          <a:p>
            <a:pPr algn="just"/>
            <a:r>
              <a:rPr lang="tr-TR" sz="1700" dirty="0"/>
              <a:t>Her gün hem şantiye hem de büro stajında kendi fotoğrafınızı içeren bir adet mesai fotoğrafı zorunludur. Diğer imalat detayları çok sayıda olabilir.</a:t>
            </a:r>
          </a:p>
          <a:p>
            <a:pPr algn="just"/>
            <a:r>
              <a:rPr lang="tr-TR" sz="1700" dirty="0"/>
              <a:t>Büro stajında program çıktıları ve ekran görüntüleri defterde gösterilir. </a:t>
            </a:r>
            <a:r>
              <a:rPr lang="tr-TR" sz="1700" dirty="0" err="1"/>
              <a:t>Hakediş</a:t>
            </a:r>
            <a:r>
              <a:rPr lang="tr-TR" sz="1700" dirty="0"/>
              <a:t>, metraj, statik hesap vb.</a:t>
            </a:r>
          </a:p>
          <a:p>
            <a:pPr algn="just"/>
            <a:r>
              <a:rPr lang="tr-TR" sz="1700" dirty="0"/>
              <a:t>İnternetten kopyala/yapıştır bilgiler kabul edilmez.</a:t>
            </a:r>
          </a:p>
          <a:p>
            <a:pPr algn="just"/>
            <a:r>
              <a:rPr lang="tr-TR" sz="1700" dirty="0"/>
              <a:t>Her gün en az bir sayfa olacak şekilde, teknik detayları içeren defter hazırlanır.  </a:t>
            </a:r>
          </a:p>
          <a:p>
            <a:pPr algn="just"/>
            <a:r>
              <a:rPr lang="tr-TR" sz="1700" dirty="0"/>
              <a:t>Defterlerde irsaliye vb. tutanaklar fotoğrafla gösterilir.</a:t>
            </a:r>
          </a:p>
          <a:p>
            <a:r>
              <a:rPr lang="tr-TR" sz="1700" dirty="0"/>
              <a:t>Staj bitimi kurum staj değerlendirme formunda yetkili size not verir. Staj defterinizin her sayfası imzalı mühürlü onaylanır ve size teslim edilir.</a:t>
            </a:r>
          </a:p>
          <a:p>
            <a:pPr algn="just"/>
            <a:r>
              <a:rPr lang="tr-TR" sz="1700" dirty="0"/>
              <a:t>Defterler, defter şablonuna uygun olacak şekilde bilgisayar ortamına hazırlanır ve ilan edildiğinde kurum staj değerlendirme formu ile staj danışmanına teslim edilir. </a:t>
            </a:r>
          </a:p>
          <a:p>
            <a:pPr algn="just"/>
            <a:endParaRPr lang="tr-TR" sz="1700" dirty="0"/>
          </a:p>
          <a:p>
            <a:pPr algn="just"/>
            <a:endParaRPr lang="tr-TR" sz="1700"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18</a:t>
            </a:fld>
            <a:endParaRPr lang="tr-TR"/>
          </a:p>
        </p:txBody>
      </p:sp>
    </p:spTree>
    <p:extLst>
      <p:ext uri="{BB962C8B-B14F-4D97-AF65-F5344CB8AC3E}">
        <p14:creationId xmlns:p14="http://schemas.microsoft.com/office/powerpoint/2010/main" val="224971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1 Başlık"/>
          <p:cNvSpPr txBox="1">
            <a:spLocks/>
          </p:cNvSpPr>
          <p:nvPr/>
        </p:nvSpPr>
        <p:spPr>
          <a:xfrm>
            <a:off x="626494" y="5878066"/>
            <a:ext cx="11593288" cy="1224136"/>
          </a:xfrm>
          <a:prstGeom prst="rect">
            <a:avLst/>
          </a:prstGeom>
        </p:spPr>
        <p:txBody>
          <a:bodyPr vert="horz" lIns="0" tIns="56412" rIns="0" bIns="0" anchor="b">
            <a:normAutofit fontScale="75000" lnSpcReduction="20000"/>
          </a:bodyPr>
          <a:lstStyle>
            <a:lvl1pPr algn="l" rtl="0" eaLnBrk="1" latinLnBrk="0" hangingPunct="1">
              <a:lnSpc>
                <a:spcPct val="150000"/>
              </a:lnSpc>
              <a:spcBef>
                <a:spcPct val="0"/>
              </a:spcBef>
              <a:buNone/>
              <a:defRPr kumimoji="0" sz="4000" b="1" u="sng" kern="1200">
                <a:ln>
                  <a:noFill/>
                </a:ln>
                <a:solidFill>
                  <a:schemeClr val="tx1"/>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a:lstStyle>
          <a:p>
            <a:pPr defTabSz="914400"/>
            <a:br>
              <a:rPr lang="tr-TR" dirty="0"/>
            </a:br>
            <a:endParaRPr lang="tr-TR" dirty="0"/>
          </a:p>
        </p:txBody>
      </p:sp>
      <p:sp>
        <p:nvSpPr>
          <p:cNvPr id="18" name="1 Başlık"/>
          <p:cNvSpPr>
            <a:spLocks noGrp="1"/>
          </p:cNvSpPr>
          <p:nvPr>
            <p:ph type="title"/>
          </p:nvPr>
        </p:nvSpPr>
        <p:spPr>
          <a:xfrm>
            <a:off x="262558" y="198297"/>
            <a:ext cx="11665296" cy="855233"/>
          </a:xfrm>
        </p:spPr>
        <p:txBody>
          <a:bodyPr>
            <a:normAutofit fontScale="90000"/>
          </a:bodyPr>
          <a:lstStyle/>
          <a:p>
            <a:r>
              <a:rPr lang="tr-TR" dirty="0"/>
              <a:t>Şantiye ve Büro Stajı İçin Örnekler</a:t>
            </a:r>
          </a:p>
        </p:txBody>
      </p:sp>
      <p:pic>
        <p:nvPicPr>
          <p:cNvPr id="8" name="Resim 7"/>
          <p:cNvPicPr>
            <a:picLocks noChangeAspect="1"/>
          </p:cNvPicPr>
          <p:nvPr/>
        </p:nvPicPr>
        <p:blipFill>
          <a:blip r:embed="rId2"/>
          <a:stretch>
            <a:fillRect/>
          </a:stretch>
        </p:blipFill>
        <p:spPr>
          <a:xfrm>
            <a:off x="1478710" y="958305"/>
            <a:ext cx="4214029" cy="5832000"/>
          </a:xfrm>
          <a:prstGeom prst="rect">
            <a:avLst/>
          </a:prstGeom>
        </p:spPr>
      </p:pic>
      <p:pic>
        <p:nvPicPr>
          <p:cNvPr id="10" name="Resim 9"/>
          <p:cNvPicPr>
            <a:picLocks noChangeAspect="1"/>
          </p:cNvPicPr>
          <p:nvPr/>
        </p:nvPicPr>
        <p:blipFill>
          <a:blip r:embed="rId3"/>
          <a:stretch>
            <a:fillRect/>
          </a:stretch>
        </p:blipFill>
        <p:spPr>
          <a:xfrm>
            <a:off x="6311230" y="959868"/>
            <a:ext cx="4045363" cy="5760000"/>
          </a:xfrm>
          <a:prstGeom prst="rect">
            <a:avLst/>
          </a:prstGeom>
        </p:spPr>
      </p:pic>
      <p:sp>
        <p:nvSpPr>
          <p:cNvPr id="2" name="Slayt Numarası Yer Tutucusu 1"/>
          <p:cNvSpPr>
            <a:spLocks noGrp="1"/>
          </p:cNvSpPr>
          <p:nvPr>
            <p:ph type="sldNum" sz="quarter" idx="12"/>
          </p:nvPr>
        </p:nvSpPr>
        <p:spPr/>
        <p:txBody>
          <a:bodyPr/>
          <a:lstStyle/>
          <a:p>
            <a:fld id="{B1DEFA8C-F947-479F-BE07-76B6B3F80BF1}" type="slidenum">
              <a:rPr lang="tr-TR" smtClean="0"/>
              <a:pPr/>
              <a:t>19</a:t>
            </a:fld>
            <a:endParaRPr lang="tr-TR"/>
          </a:p>
        </p:txBody>
      </p:sp>
    </p:spTree>
    <p:extLst>
      <p:ext uri="{BB962C8B-B14F-4D97-AF65-F5344CB8AC3E}">
        <p14:creationId xmlns:p14="http://schemas.microsoft.com/office/powerpoint/2010/main" val="4257206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1 Başlık"/>
          <p:cNvSpPr txBox="1">
            <a:spLocks/>
          </p:cNvSpPr>
          <p:nvPr/>
        </p:nvSpPr>
        <p:spPr>
          <a:xfrm>
            <a:off x="626494" y="5878066"/>
            <a:ext cx="11593288" cy="1224136"/>
          </a:xfrm>
          <a:prstGeom prst="rect">
            <a:avLst/>
          </a:prstGeom>
        </p:spPr>
        <p:txBody>
          <a:bodyPr vert="horz" lIns="0" tIns="56412" rIns="0" bIns="0" anchor="b">
            <a:normAutofit fontScale="75000" lnSpcReduction="20000"/>
          </a:bodyPr>
          <a:lstStyle>
            <a:lvl1pPr algn="l" rtl="0" eaLnBrk="1" latinLnBrk="0" hangingPunct="1">
              <a:lnSpc>
                <a:spcPct val="150000"/>
              </a:lnSpc>
              <a:spcBef>
                <a:spcPct val="0"/>
              </a:spcBef>
              <a:buNone/>
              <a:defRPr kumimoji="0" sz="4000" b="1" u="sng" kern="1200">
                <a:ln>
                  <a:noFill/>
                </a:ln>
                <a:solidFill>
                  <a:schemeClr val="tx1"/>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a:lstStyle>
          <a:p>
            <a:pPr defTabSz="914400"/>
            <a:br>
              <a:rPr lang="tr-TR" dirty="0"/>
            </a:br>
            <a:endParaRPr lang="tr-TR" dirty="0"/>
          </a:p>
        </p:txBody>
      </p:sp>
      <p:pic>
        <p:nvPicPr>
          <p:cNvPr id="2" name="Resim 1"/>
          <p:cNvPicPr>
            <a:picLocks noChangeAspect="1"/>
          </p:cNvPicPr>
          <p:nvPr/>
        </p:nvPicPr>
        <p:blipFill>
          <a:blip r:embed="rId2"/>
          <a:stretch>
            <a:fillRect/>
          </a:stretch>
        </p:blipFill>
        <p:spPr>
          <a:xfrm>
            <a:off x="118542" y="1054162"/>
            <a:ext cx="4102559" cy="5688000"/>
          </a:xfrm>
          <a:prstGeom prst="rect">
            <a:avLst/>
          </a:prstGeom>
        </p:spPr>
      </p:pic>
      <p:pic>
        <p:nvPicPr>
          <p:cNvPr id="3" name="Resim 2"/>
          <p:cNvPicPr>
            <a:picLocks noChangeAspect="1"/>
          </p:cNvPicPr>
          <p:nvPr/>
        </p:nvPicPr>
        <p:blipFill>
          <a:blip r:embed="rId3"/>
          <a:stretch>
            <a:fillRect/>
          </a:stretch>
        </p:blipFill>
        <p:spPr>
          <a:xfrm>
            <a:off x="4222998" y="981522"/>
            <a:ext cx="4016941" cy="5688000"/>
          </a:xfrm>
          <a:prstGeom prst="rect">
            <a:avLst/>
          </a:prstGeom>
        </p:spPr>
      </p:pic>
      <p:pic>
        <p:nvPicPr>
          <p:cNvPr id="4" name="Resim 3"/>
          <p:cNvPicPr>
            <a:picLocks noChangeAspect="1"/>
          </p:cNvPicPr>
          <p:nvPr/>
        </p:nvPicPr>
        <p:blipFill>
          <a:blip r:embed="rId4"/>
          <a:stretch>
            <a:fillRect/>
          </a:stretch>
        </p:blipFill>
        <p:spPr>
          <a:xfrm>
            <a:off x="8111430" y="946170"/>
            <a:ext cx="3951915" cy="5868000"/>
          </a:xfrm>
          <a:prstGeom prst="rect">
            <a:avLst/>
          </a:prstGeom>
        </p:spPr>
      </p:pic>
      <p:sp>
        <p:nvSpPr>
          <p:cNvPr id="5" name="Slayt Numarası Yer Tutucusu 4"/>
          <p:cNvSpPr>
            <a:spLocks noGrp="1"/>
          </p:cNvSpPr>
          <p:nvPr>
            <p:ph type="sldNum" sz="quarter" idx="12"/>
          </p:nvPr>
        </p:nvSpPr>
        <p:spPr/>
        <p:txBody>
          <a:bodyPr/>
          <a:lstStyle/>
          <a:p>
            <a:fld id="{B1DEFA8C-F947-479F-BE07-76B6B3F80BF1}" type="slidenum">
              <a:rPr lang="tr-TR" smtClean="0"/>
              <a:pPr/>
              <a:t>20</a:t>
            </a:fld>
            <a:endParaRPr lang="tr-TR"/>
          </a:p>
        </p:txBody>
      </p:sp>
    </p:spTree>
    <p:extLst>
      <p:ext uri="{BB962C8B-B14F-4D97-AF65-F5344CB8AC3E}">
        <p14:creationId xmlns:p14="http://schemas.microsoft.com/office/powerpoint/2010/main" val="3524844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Defterlerin Teslimi</a:t>
            </a:r>
          </a:p>
        </p:txBody>
      </p:sp>
      <p:sp>
        <p:nvSpPr>
          <p:cNvPr id="3" name="2 İçerik Yer Tutucusu"/>
          <p:cNvSpPr>
            <a:spLocks noGrp="1"/>
          </p:cNvSpPr>
          <p:nvPr>
            <p:ph idx="1"/>
          </p:nvPr>
        </p:nvSpPr>
        <p:spPr/>
        <p:txBody>
          <a:bodyPr>
            <a:normAutofit/>
          </a:bodyPr>
          <a:lstStyle/>
          <a:p>
            <a:pPr algn="just"/>
            <a:r>
              <a:rPr lang="tr-TR" dirty="0"/>
              <a:t>Dönem açıldıktan sonra bölüm sitesindeki duyuruya göre staj defterinin teslimi istenir.</a:t>
            </a:r>
          </a:p>
          <a:p>
            <a:pPr algn="just"/>
            <a:r>
              <a:rPr lang="tr-TR" dirty="0"/>
              <a:t>Bilgisayar ortamında gün gün yazılmış, her sayfası teknik eleman tarafından imzalı-kaşeli, her gün kendi fotoğrafınızı da içeren defter, kurum staj değerlendirme formu ile birlikte staj danışmanına teslim edilir. </a:t>
            </a:r>
          </a:p>
          <a:p>
            <a:pPr algn="just"/>
            <a:r>
              <a:rPr lang="tr-TR" dirty="0"/>
              <a:t>Defterlerin zamanında teslimi gerekmektedir.</a:t>
            </a:r>
          </a:p>
          <a:p>
            <a:pPr algn="just"/>
            <a:endParaRPr lang="tr-TR" dirty="0"/>
          </a:p>
          <a:p>
            <a:pPr algn="just"/>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21</a:t>
            </a:fld>
            <a:endParaRPr lang="tr-TR"/>
          </a:p>
        </p:txBody>
      </p:sp>
    </p:spTree>
    <p:extLst>
      <p:ext uri="{BB962C8B-B14F-4D97-AF65-F5344CB8AC3E}">
        <p14:creationId xmlns:p14="http://schemas.microsoft.com/office/powerpoint/2010/main" val="1969438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Teslim Sonrası</a:t>
            </a:r>
          </a:p>
        </p:txBody>
      </p:sp>
      <p:sp>
        <p:nvSpPr>
          <p:cNvPr id="3" name="2 İçerik Yer Tutucusu"/>
          <p:cNvSpPr>
            <a:spLocks noGrp="1"/>
          </p:cNvSpPr>
          <p:nvPr>
            <p:ph idx="1"/>
          </p:nvPr>
        </p:nvSpPr>
        <p:spPr/>
        <p:txBody>
          <a:bodyPr>
            <a:normAutofit fontScale="92500" lnSpcReduction="20000"/>
          </a:bodyPr>
          <a:lstStyle/>
          <a:p>
            <a:pPr algn="just"/>
            <a:r>
              <a:rPr lang="tr-TR" dirty="0"/>
              <a:t>Defter teslim sonrasında staj sonuçları bölüm sitesinde ilan edilir. </a:t>
            </a:r>
          </a:p>
          <a:p>
            <a:pPr algn="just"/>
            <a:r>
              <a:rPr lang="tr-TR" dirty="0"/>
              <a:t>Sonuçlar üç türlü olabilir:</a:t>
            </a:r>
          </a:p>
          <a:p>
            <a:pPr lvl="1"/>
            <a:r>
              <a:rPr lang="tr-TR" dirty="0"/>
              <a:t>Başarılı </a:t>
            </a:r>
          </a:p>
          <a:p>
            <a:pPr lvl="1"/>
            <a:r>
              <a:rPr lang="tr-TR" dirty="0"/>
              <a:t>Başarısız</a:t>
            </a:r>
          </a:p>
          <a:p>
            <a:pPr lvl="1"/>
            <a:r>
              <a:rPr lang="tr-TR" dirty="0"/>
              <a:t>Sözlü </a:t>
            </a:r>
          </a:p>
          <a:p>
            <a:pPr algn="just"/>
            <a:endParaRPr lang="tr-TR" sz="1000" dirty="0"/>
          </a:p>
          <a:p>
            <a:r>
              <a:rPr lang="tr-TR" dirty="0"/>
              <a:t>Sözlü değerlendirme için belirtilen tarihlerde staj komisyonuna başvurulur. Komisyon gerekli görmesi hâlinde staj defterinde düzeltme talep edebilir ve öğrenciyi staj süreci ile bölümde edindiği kazanımlar doğrultusunda sözlü değerlendirmeye tabi tutabilir. Talep edilen düzeltmeler yapılarak staj defteri en geç bir hafta içinde teslim edilir. Bu işlemleri süresi içinde yerine getirmeyen veya komisyon talimatlarına uymayan öğrencilerin stajı başarısız sayılır.</a:t>
            </a:r>
          </a:p>
        </p:txBody>
      </p:sp>
      <p:sp>
        <p:nvSpPr>
          <p:cNvPr id="4" name="Slayt Numarası Yer Tutucusu 3"/>
          <p:cNvSpPr>
            <a:spLocks noGrp="1"/>
          </p:cNvSpPr>
          <p:nvPr>
            <p:ph type="sldNum" sz="quarter" idx="12"/>
          </p:nvPr>
        </p:nvSpPr>
        <p:spPr/>
        <p:txBody>
          <a:bodyPr/>
          <a:lstStyle/>
          <a:p>
            <a:fld id="{B1DEFA8C-F947-479F-BE07-76B6B3F80BF1}" type="slidenum">
              <a:rPr lang="tr-TR" smtClean="0"/>
              <a:pPr/>
              <a:t>22</a:t>
            </a:fld>
            <a:endParaRPr lang="tr-TR"/>
          </a:p>
        </p:txBody>
      </p:sp>
    </p:spTree>
    <p:extLst>
      <p:ext uri="{BB962C8B-B14F-4D97-AF65-F5344CB8AC3E}">
        <p14:creationId xmlns:p14="http://schemas.microsoft.com/office/powerpoint/2010/main" val="298907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Sözlü Sonrası</a:t>
            </a:r>
          </a:p>
        </p:txBody>
      </p:sp>
      <p:sp>
        <p:nvSpPr>
          <p:cNvPr id="3" name="2 İçerik Yer Tutucusu"/>
          <p:cNvSpPr>
            <a:spLocks noGrp="1"/>
          </p:cNvSpPr>
          <p:nvPr>
            <p:ph idx="1"/>
          </p:nvPr>
        </p:nvSpPr>
        <p:spPr/>
        <p:txBody>
          <a:bodyPr>
            <a:normAutofit/>
          </a:bodyPr>
          <a:lstStyle/>
          <a:p>
            <a:pPr algn="just"/>
            <a:r>
              <a:rPr lang="tr-TR" dirty="0"/>
              <a:t>Sözlü sonrası staj sonuçları yeniden ilan edilir. Burada ilan edilen sonuçlar mezuniyet aşamasında gerekli staj zorunluluğuna sayılır.</a:t>
            </a:r>
          </a:p>
          <a:p>
            <a:pPr algn="just"/>
            <a:r>
              <a:rPr lang="tr-TR" dirty="0"/>
              <a:t>Sonuçlarda hatalı bilgi var ise danışmana hemen bildirilir ve sonuç düzelttirilir. </a:t>
            </a:r>
          </a:p>
          <a:p>
            <a:pPr lvl="1"/>
            <a:r>
              <a:rPr lang="tr-TR" dirty="0"/>
              <a:t>Bu aşamada bildirmediğiniz ve gözden kaçan hatalar mezuniyet durumunda sorun oluşturmaktadır.  Burada danışmanlarınıza yardımcı olmanız rica olunur.</a:t>
            </a:r>
          </a:p>
          <a:p>
            <a:r>
              <a:rPr lang="tr-TR" dirty="0">
                <a:solidFill>
                  <a:srgbClr val="000000"/>
                </a:solidFill>
                <a:ea typeface="Times New Roman" panose="02020603050405020304" pitchFamily="18" charset="0"/>
              </a:rPr>
              <a:t>Staj sonuçlarına itiraz, ilan tarihinden itibaren 15 gün içinde yapılır. İtiraz, Bölüm Staj Komisyonu tarafından değerlendirilir ve karara bağlanır.</a:t>
            </a:r>
          </a:p>
          <a:p>
            <a:pPr lvl="1"/>
            <a:r>
              <a:rPr lang="tr-TR" dirty="0">
                <a:solidFill>
                  <a:srgbClr val="000000"/>
                </a:solidFill>
                <a:ea typeface="Times New Roman" panose="02020603050405020304" pitchFamily="18" charset="0"/>
              </a:rPr>
              <a:t>Bu süre dışında yapılan başvurular kesinlikle dikkate alınmaz.</a:t>
            </a:r>
          </a:p>
          <a:p>
            <a:pPr algn="just"/>
            <a:endParaRPr lang="tr-TR" i="1" dirty="0">
              <a:solidFill>
                <a:srgbClr val="7030A0"/>
              </a:solidFill>
              <a:effectLst>
                <a:outerShdw blurRad="38100" dist="38100" dir="2700000" algn="tl">
                  <a:srgbClr val="000000">
                    <a:alpha val="43137"/>
                  </a:srgbClr>
                </a:outerShdw>
              </a:effectLst>
            </a:endParaRPr>
          </a:p>
          <a:p>
            <a:pPr algn="just"/>
            <a:endParaRPr lang="tr-TR" dirty="0"/>
          </a:p>
          <a:p>
            <a:pPr algn="just"/>
            <a:endParaRPr lang="tr-TR" dirty="0"/>
          </a:p>
          <a:p>
            <a:pPr algn="just"/>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23</a:t>
            </a:fld>
            <a:endParaRPr lang="tr-TR"/>
          </a:p>
        </p:txBody>
      </p:sp>
    </p:spTree>
    <p:extLst>
      <p:ext uri="{BB962C8B-B14F-4D97-AF65-F5344CB8AC3E}">
        <p14:creationId xmlns:p14="http://schemas.microsoft.com/office/powerpoint/2010/main" val="3599012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Mezuniyet Aşaması</a:t>
            </a:r>
          </a:p>
        </p:txBody>
      </p:sp>
      <p:sp>
        <p:nvSpPr>
          <p:cNvPr id="3" name="2 İçerik Yer Tutucusu"/>
          <p:cNvSpPr>
            <a:spLocks noGrp="1"/>
          </p:cNvSpPr>
          <p:nvPr>
            <p:ph idx="1"/>
          </p:nvPr>
        </p:nvSpPr>
        <p:spPr/>
        <p:txBody>
          <a:bodyPr>
            <a:normAutofit/>
          </a:bodyPr>
          <a:lstStyle/>
          <a:p>
            <a:pPr algn="just"/>
            <a:r>
              <a:rPr lang="tr-TR" dirty="0"/>
              <a:t>Derslerinizi bitirdikten sonra staj eksiğiniz varsa mezun olamazsınız.</a:t>
            </a:r>
            <a:endParaRPr lang="tr-TR" i="1" dirty="0">
              <a:solidFill>
                <a:srgbClr val="7030A0"/>
              </a:solidFill>
              <a:effectLst>
                <a:outerShdw blurRad="38100" dist="38100" dir="2700000" algn="tl">
                  <a:srgbClr val="000000">
                    <a:alpha val="43137"/>
                  </a:srgbClr>
                </a:outerShdw>
              </a:effectLst>
            </a:endParaRPr>
          </a:p>
          <a:p>
            <a:pPr algn="just"/>
            <a:r>
              <a:rPr lang="tr-TR" dirty="0"/>
              <a:t>Öğrenci, tamamlanan stajlar ışığında MESLEKİ UYGULAMA I ve MESLEKİ UYGULAMA II derslerinden başarılı sayılır.</a:t>
            </a:r>
          </a:p>
          <a:p>
            <a:pPr lvl="1"/>
            <a:r>
              <a:rPr lang="tr-TR" dirty="0"/>
              <a:t>Staj yapılan yaz dönemini takip eden dönemde öğrencinin ilgili staj dersini (Mesleki Uygulama I veya Mesleki Uygulama II) seçmesi son derece önemlidir. Aksi takdirde öğrencinin stajı geçersiz sayılır (staj dersini almadığı için dersten başarısız sayılır ve </a:t>
            </a:r>
            <a:r>
              <a:rPr lang="tr-TR"/>
              <a:t>yapılan staj yanar).</a:t>
            </a:r>
            <a:endParaRPr lang="tr-TR" dirty="0"/>
          </a:p>
          <a:p>
            <a:pPr algn="just"/>
            <a:r>
              <a:rPr lang="tr-TR" dirty="0"/>
              <a:t>Eksik stajlarını takip etmek tamamen öğrencinin sorumluluğundadır.</a:t>
            </a:r>
          </a:p>
          <a:p>
            <a:pPr algn="just"/>
            <a:endParaRPr lang="tr-TR" dirty="0"/>
          </a:p>
          <a:p>
            <a:pPr algn="just"/>
            <a:endParaRPr lang="tr-TR" dirty="0"/>
          </a:p>
          <a:p>
            <a:pPr algn="just"/>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24</a:t>
            </a:fld>
            <a:endParaRPr lang="tr-TR"/>
          </a:p>
        </p:txBody>
      </p:sp>
    </p:spTree>
    <p:extLst>
      <p:ext uri="{BB962C8B-B14F-4D97-AF65-F5344CB8AC3E}">
        <p14:creationId xmlns:p14="http://schemas.microsoft.com/office/powerpoint/2010/main" val="2497328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Staj Başvurusu</a:t>
            </a:r>
          </a:p>
        </p:txBody>
      </p:sp>
      <p:sp>
        <p:nvSpPr>
          <p:cNvPr id="3" name="2 İçerik Yer Tutucusu"/>
          <p:cNvSpPr>
            <a:spLocks noGrp="1"/>
          </p:cNvSpPr>
          <p:nvPr>
            <p:ph idx="1"/>
          </p:nvPr>
        </p:nvSpPr>
        <p:spPr>
          <a:xfrm>
            <a:off x="144016" y="1053530"/>
            <a:ext cx="11927854" cy="5806058"/>
          </a:xfrm>
        </p:spPr>
        <p:txBody>
          <a:bodyPr>
            <a:noAutofit/>
          </a:bodyPr>
          <a:lstStyle/>
          <a:p>
            <a:r>
              <a:rPr lang="tr-TR" sz="2100" dirty="0"/>
              <a:t>Staj başvuruları, </a:t>
            </a:r>
            <a:r>
              <a:rPr lang="tr-TR" sz="2100" b="1" u="sng" dirty="0"/>
              <a:t>12.06.2026</a:t>
            </a:r>
            <a:r>
              <a:rPr lang="tr-TR" sz="2100" dirty="0"/>
              <a:t> tarihi </a:t>
            </a:r>
            <a:r>
              <a:rPr lang="tr-TR" sz="2100" b="1" u="sng" dirty="0"/>
              <a:t>17:00’a</a:t>
            </a:r>
            <a:r>
              <a:rPr lang="tr-TR" sz="2100" dirty="0"/>
              <a:t> kadar gerekli belgelerin hazırlanması ile staj danışmanına yapılır.</a:t>
            </a:r>
          </a:p>
          <a:p>
            <a:pPr lvl="1"/>
            <a:r>
              <a:rPr lang="tr-TR" sz="2100" dirty="0"/>
              <a:t>Bu tarihten sonra yapılan başvurular kesinlikle kabul edilmez (mezun konumundaki öğrenciler hariç).</a:t>
            </a:r>
          </a:p>
          <a:p>
            <a:r>
              <a:rPr lang="tr-TR" sz="2100" dirty="0"/>
              <a:t>Tüm belgeler mail yoluyla iletilecektir.</a:t>
            </a:r>
          </a:p>
          <a:p>
            <a:pPr lvl="1"/>
            <a:r>
              <a:rPr lang="tr-TR" sz="2100" dirty="0"/>
              <a:t>Staj danışmanı belgeleri inceleyecek ve varsa hataların/eksikliklerin düzeltilmesi için öğrenci ile irtibata geçecektir.</a:t>
            </a:r>
          </a:p>
          <a:p>
            <a:pPr lvl="1"/>
            <a:r>
              <a:rPr lang="tr-TR" sz="2100" dirty="0"/>
              <a:t>Staj danışmanının onayının alınmasından sonra öğrenci staj gününü beklemeye başlar.</a:t>
            </a:r>
          </a:p>
          <a:p>
            <a:pPr marL="338470" lvl="1" indent="-338470">
              <a:buSzPct val="95000"/>
              <a:buFont typeface="Wingdings" pitchFamily="2" charset="2"/>
              <a:buChar char="Ø"/>
            </a:pPr>
            <a:r>
              <a:rPr lang="tr-TR" sz="2100" dirty="0"/>
              <a:t>Belgelerde hata, eksiklik vb. olması durumuna karşı başvuru için son başvuru tarihini beklemeyiniz. Bu tarihten sonra düzeltme ve eksikliklerin giderilmesi için kesinlikle ek süre verilmeyecektir.</a:t>
            </a:r>
          </a:p>
          <a:p>
            <a:pPr marL="485141" lvl="1" indent="0">
              <a:buNone/>
            </a:pPr>
            <a:endParaRPr lang="tr-TR" sz="2100" dirty="0"/>
          </a:p>
          <a:p>
            <a:pPr algn="just"/>
            <a:endParaRPr lang="tr-TR" sz="2100" dirty="0"/>
          </a:p>
          <a:p>
            <a:pPr algn="just"/>
            <a:endParaRPr lang="tr-TR" sz="2100"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25</a:t>
            </a:fld>
            <a:endParaRPr lang="tr-TR"/>
          </a:p>
        </p:txBody>
      </p:sp>
    </p:spTree>
    <p:extLst>
      <p:ext uri="{BB962C8B-B14F-4D97-AF65-F5344CB8AC3E}">
        <p14:creationId xmlns:p14="http://schemas.microsoft.com/office/powerpoint/2010/main" val="18449095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Sık Sorulan Sorular (SSS)</a:t>
            </a:r>
          </a:p>
        </p:txBody>
      </p:sp>
      <p:sp>
        <p:nvSpPr>
          <p:cNvPr id="3" name="2 İçerik Yer Tutucusu"/>
          <p:cNvSpPr>
            <a:spLocks noGrp="1"/>
          </p:cNvSpPr>
          <p:nvPr>
            <p:ph idx="1"/>
          </p:nvPr>
        </p:nvSpPr>
        <p:spPr/>
        <p:txBody>
          <a:bodyPr>
            <a:noAutofit/>
          </a:bodyPr>
          <a:lstStyle/>
          <a:p>
            <a:pPr algn="just"/>
            <a:r>
              <a:rPr lang="tr-TR" sz="1900" dirty="0"/>
              <a:t>Dikey geçiş öğrencisiyim. Stajımı saydırabilir miyim?</a:t>
            </a:r>
          </a:p>
          <a:p>
            <a:pPr>
              <a:buNone/>
            </a:pPr>
            <a:r>
              <a:rPr lang="tr-TR" sz="1900" i="1" dirty="0">
                <a:solidFill>
                  <a:srgbClr val="FF0000"/>
                </a:solidFill>
              </a:rPr>
              <a:t>     Kesin kayıt tarihinden itibaren 10 iş günü içerisinde dekanlık öğrenci işlerine başvurulması gerekmektedir. İlgili başvuru Bölüm Staj Komisyonu tarafından değerlendirilip, Fakülte Yönetim Kurulu tarafından karara bağlanır.</a:t>
            </a:r>
          </a:p>
          <a:p>
            <a:pPr algn="just">
              <a:buNone/>
            </a:pPr>
            <a:endParaRPr lang="tr-TR" sz="1600" i="1" dirty="0">
              <a:solidFill>
                <a:srgbClr val="FF0000"/>
              </a:solidFill>
            </a:endParaRPr>
          </a:p>
          <a:p>
            <a:r>
              <a:rPr lang="tr-TR" sz="1900" dirty="0"/>
              <a:t>Yatay geçiş öğrencisiyim. Stajımı saydırabilir miyim?</a:t>
            </a:r>
          </a:p>
          <a:p>
            <a:pPr>
              <a:buNone/>
            </a:pPr>
            <a:r>
              <a:rPr lang="tr-TR" sz="1900" i="1" dirty="0">
                <a:solidFill>
                  <a:srgbClr val="FF0000"/>
                </a:solidFill>
              </a:rPr>
              <a:t>     Kesin kayıt tarihinden itibaren 10 iş günü içerisinde dekanlık öğrenci işlerine başvurulması gerekmektedir. İlgili başvuru Bölüm Staj Komisyonu tarafından değerlendirilip, Fakülte Yönetim Kurulu tarafından karara bağlanır.</a:t>
            </a:r>
          </a:p>
          <a:p>
            <a:pPr algn="just">
              <a:buNone/>
            </a:pPr>
            <a:endParaRPr lang="tr-TR" sz="1600" i="1" dirty="0">
              <a:solidFill>
                <a:srgbClr val="FF0000"/>
              </a:solidFill>
            </a:endParaRPr>
          </a:p>
          <a:p>
            <a:pPr algn="just"/>
            <a:r>
              <a:rPr lang="tr-TR" sz="1900" dirty="0"/>
              <a:t>Staj yapmaktan vazgeçtim. Ne yapmalıyım?</a:t>
            </a:r>
          </a:p>
          <a:p>
            <a:pPr algn="just">
              <a:buNone/>
            </a:pPr>
            <a:r>
              <a:rPr lang="tr-TR" sz="1900" i="1" dirty="0">
                <a:solidFill>
                  <a:srgbClr val="FF0000"/>
                </a:solidFill>
              </a:rPr>
              <a:t>     Staj başlamadan en az 1 hafta önce komisyona başvurularak (gerekçeli dilekçe ile) iptal işlemi başlatılır.</a:t>
            </a:r>
          </a:p>
          <a:p>
            <a:pPr algn="just">
              <a:buNone/>
            </a:pPr>
            <a:endParaRPr lang="tr-TR" sz="1600" i="1" dirty="0">
              <a:solidFill>
                <a:srgbClr val="FF0000"/>
              </a:solidFill>
            </a:endParaRPr>
          </a:p>
        </p:txBody>
      </p:sp>
      <p:sp>
        <p:nvSpPr>
          <p:cNvPr id="4" name="Slayt Numarası Yer Tutucusu 3"/>
          <p:cNvSpPr>
            <a:spLocks noGrp="1"/>
          </p:cNvSpPr>
          <p:nvPr>
            <p:ph type="sldNum" sz="quarter" idx="12"/>
          </p:nvPr>
        </p:nvSpPr>
        <p:spPr/>
        <p:txBody>
          <a:bodyPr/>
          <a:lstStyle/>
          <a:p>
            <a:fld id="{B1DEFA8C-F947-479F-BE07-76B6B3F80BF1}" type="slidenum">
              <a:rPr lang="tr-TR" smtClean="0"/>
              <a:pPr/>
              <a:t>26</a:t>
            </a:fld>
            <a:endParaRPr lang="tr-TR"/>
          </a:p>
        </p:txBody>
      </p:sp>
    </p:spTree>
    <p:extLst>
      <p:ext uri="{BB962C8B-B14F-4D97-AF65-F5344CB8AC3E}">
        <p14:creationId xmlns:p14="http://schemas.microsoft.com/office/powerpoint/2010/main" val="2988015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Autofit/>
          </a:bodyPr>
          <a:lstStyle/>
          <a:p>
            <a:pPr algn="just"/>
            <a:r>
              <a:rPr lang="tr-TR" sz="1900" dirty="0"/>
              <a:t>Staj yerimi değiştirmek istiyorum. Ne yapmalıyım?  </a:t>
            </a:r>
          </a:p>
          <a:p>
            <a:pPr algn="just">
              <a:buNone/>
            </a:pPr>
            <a:r>
              <a:rPr lang="tr-TR" sz="1900" dirty="0">
                <a:solidFill>
                  <a:srgbClr val="FF0000"/>
                </a:solidFill>
              </a:rPr>
              <a:t>    </a:t>
            </a:r>
            <a:r>
              <a:rPr lang="tr-TR" sz="1900" i="1" dirty="0">
                <a:solidFill>
                  <a:srgbClr val="FF0000"/>
                </a:solidFill>
              </a:rPr>
              <a:t>Staj yapılan firmanın kapatılması/iflas etmesi vb. sebepler dışında firma değiştirilemez. Geçerli durumlarda komisyondan onay alındıktan sonra staj tarihleri aynı kalmak üzere yeni firma bulunur, belgeler yeniden düzenlenerek staj danışmanına başvurulur.</a:t>
            </a:r>
          </a:p>
          <a:p>
            <a:endParaRPr lang="tr-TR" sz="1600" dirty="0"/>
          </a:p>
          <a:p>
            <a:r>
              <a:rPr lang="tr-TR" sz="1900" dirty="0"/>
              <a:t>Staja gitmedim ama stajımı iptal de ettirmemiştim. Ne olur?</a:t>
            </a:r>
          </a:p>
          <a:p>
            <a:pPr>
              <a:buNone/>
            </a:pPr>
            <a:r>
              <a:rPr lang="tr-TR" sz="1900" i="1" dirty="0">
                <a:solidFill>
                  <a:srgbClr val="FF0000"/>
                </a:solidFill>
              </a:rPr>
              <a:t>      Kullanılmayan staj sigortası için harcanan para devleti zarara sokmaktır. Bu tür bir duruma yol açanların bir sonraki staj sigortası karşılanmayabilir.</a:t>
            </a:r>
          </a:p>
          <a:p>
            <a:pPr>
              <a:buNone/>
            </a:pPr>
            <a:endParaRPr lang="tr-TR" sz="1600" i="1" dirty="0">
              <a:solidFill>
                <a:srgbClr val="FF0000"/>
              </a:solidFill>
            </a:endParaRPr>
          </a:p>
          <a:p>
            <a:r>
              <a:rPr lang="tr-TR" sz="1900" dirty="0"/>
              <a:t>Yaz okuluna giderken staj yapabilir miyim?</a:t>
            </a:r>
          </a:p>
          <a:p>
            <a:pPr>
              <a:buNone/>
            </a:pPr>
            <a:r>
              <a:rPr lang="tr-TR" sz="1900" i="1" dirty="0">
                <a:solidFill>
                  <a:srgbClr val="FF0000"/>
                </a:solidFill>
              </a:rPr>
              <a:t>     Herhangi bir üniversitede yaz okuluna kayıtlananlar staj yapamazlar. Ancak, yaz okulunda alınan dersleri geçmesi durumunda mezun olabilecek öğrencinin, yaz okulu ile çakışmayacak şekilde staj yapmasına izin verilir.</a:t>
            </a:r>
          </a:p>
          <a:p>
            <a:pPr>
              <a:buNone/>
            </a:pPr>
            <a:endParaRPr lang="tr-TR" sz="1900" i="1" dirty="0">
              <a:solidFill>
                <a:srgbClr val="FF0000"/>
              </a:solidFill>
            </a:endParaRPr>
          </a:p>
        </p:txBody>
      </p:sp>
      <p:sp>
        <p:nvSpPr>
          <p:cNvPr id="4" name="Slayt Numarası Yer Tutucusu 3"/>
          <p:cNvSpPr>
            <a:spLocks noGrp="1"/>
          </p:cNvSpPr>
          <p:nvPr>
            <p:ph type="sldNum" sz="quarter" idx="12"/>
          </p:nvPr>
        </p:nvSpPr>
        <p:spPr/>
        <p:txBody>
          <a:bodyPr/>
          <a:lstStyle/>
          <a:p>
            <a:fld id="{B1DEFA8C-F947-479F-BE07-76B6B3F80BF1}" type="slidenum">
              <a:rPr lang="tr-TR" smtClean="0"/>
              <a:pPr/>
              <a:t>27</a:t>
            </a:fld>
            <a:endParaRPr lang="tr-TR"/>
          </a:p>
        </p:txBody>
      </p:sp>
    </p:spTree>
    <p:extLst>
      <p:ext uri="{BB962C8B-B14F-4D97-AF65-F5344CB8AC3E}">
        <p14:creationId xmlns:p14="http://schemas.microsoft.com/office/powerpoint/2010/main" val="736808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Autofit/>
          </a:bodyPr>
          <a:lstStyle/>
          <a:p>
            <a:pPr>
              <a:lnSpc>
                <a:spcPct val="170000"/>
              </a:lnSpc>
            </a:pPr>
            <a:r>
              <a:rPr lang="tr-TR" sz="1900" dirty="0"/>
              <a:t>Bütünleme haftasında staj yapabilir miyim?</a:t>
            </a:r>
          </a:p>
          <a:p>
            <a:pPr>
              <a:lnSpc>
                <a:spcPct val="170000"/>
              </a:lnSpc>
              <a:buNone/>
            </a:pPr>
            <a:r>
              <a:rPr lang="tr-TR" sz="1900" i="1" dirty="0">
                <a:solidFill>
                  <a:srgbClr val="FF0000"/>
                </a:solidFill>
              </a:rPr>
              <a:t>     Bütünlemeye haftasında staj yaptırılmamaktadır.</a:t>
            </a:r>
          </a:p>
          <a:p>
            <a:pPr>
              <a:lnSpc>
                <a:spcPct val="170000"/>
              </a:lnSpc>
              <a:buNone/>
            </a:pPr>
            <a:endParaRPr lang="tr-TR" sz="1600" i="1" dirty="0">
              <a:solidFill>
                <a:srgbClr val="FF0000"/>
              </a:solidFill>
            </a:endParaRPr>
          </a:p>
          <a:p>
            <a:pPr>
              <a:lnSpc>
                <a:spcPct val="170000"/>
              </a:lnSpc>
            </a:pPr>
            <a:r>
              <a:rPr lang="tr-TR" sz="1900" dirty="0"/>
              <a:t>Dönem içinde staj yapabilir miyim?</a:t>
            </a:r>
          </a:p>
          <a:p>
            <a:pPr>
              <a:lnSpc>
                <a:spcPct val="170000"/>
              </a:lnSpc>
              <a:buNone/>
            </a:pPr>
            <a:r>
              <a:rPr lang="tr-TR" sz="1900" i="1" dirty="0">
                <a:solidFill>
                  <a:srgbClr val="FF0000"/>
                </a:solidFill>
              </a:rPr>
              <a:t>     Öğrencinin hiçbir derse (devam zorunluluğu olmayan dersler de dahil) kayıtlanmaması koşulu ile dönem içinde staj yapmasına izin verilir.</a:t>
            </a:r>
          </a:p>
          <a:p>
            <a:pPr>
              <a:lnSpc>
                <a:spcPct val="170000"/>
              </a:lnSpc>
              <a:buNone/>
            </a:pPr>
            <a:endParaRPr lang="tr-TR" sz="1600" i="1" dirty="0">
              <a:solidFill>
                <a:srgbClr val="FF0000"/>
              </a:solidFill>
            </a:endParaRPr>
          </a:p>
          <a:p>
            <a:pPr>
              <a:lnSpc>
                <a:spcPct val="170000"/>
              </a:lnSpc>
            </a:pPr>
            <a:r>
              <a:rPr lang="tr-TR" sz="1900" dirty="0"/>
              <a:t>Bölüm bünyesinde staj yapabilir miyim?</a:t>
            </a:r>
            <a:endParaRPr lang="tr-TR" sz="1900" i="1" dirty="0">
              <a:solidFill>
                <a:srgbClr val="FF0000"/>
              </a:solidFill>
            </a:endParaRPr>
          </a:p>
          <a:p>
            <a:pPr>
              <a:lnSpc>
                <a:spcPct val="170000"/>
              </a:lnSpc>
              <a:buNone/>
            </a:pPr>
            <a:r>
              <a:rPr lang="tr-TR" sz="1900" i="1" dirty="0">
                <a:solidFill>
                  <a:srgbClr val="FF0000"/>
                </a:solidFill>
              </a:rPr>
              <a:t>     Stajın amaçlarından biri de sektörü tanımanız ve çevre edinmenizdir. Bu sebeple bölümümüzde staj yapmanızı önermiyoruz. Yine de bölüm bünyesinde staj yapmak isteyenler staj danışmanı ile irtibata geçebilirler.</a:t>
            </a:r>
          </a:p>
          <a:p>
            <a:pPr>
              <a:buNone/>
            </a:pPr>
            <a:endParaRPr lang="tr-TR" sz="1900" i="1" dirty="0">
              <a:solidFill>
                <a:srgbClr val="FF0000"/>
              </a:solidFill>
            </a:endParaRPr>
          </a:p>
          <a:p>
            <a:pPr algn="just">
              <a:buNone/>
            </a:pPr>
            <a:endParaRPr lang="tr-TR" sz="1900" i="1" dirty="0">
              <a:solidFill>
                <a:srgbClr val="FF0000"/>
              </a:solidFill>
            </a:endParaRPr>
          </a:p>
        </p:txBody>
      </p:sp>
      <p:sp>
        <p:nvSpPr>
          <p:cNvPr id="4" name="Slayt Numarası Yer Tutucusu 3"/>
          <p:cNvSpPr>
            <a:spLocks noGrp="1"/>
          </p:cNvSpPr>
          <p:nvPr>
            <p:ph type="sldNum" sz="quarter" idx="12"/>
          </p:nvPr>
        </p:nvSpPr>
        <p:spPr/>
        <p:txBody>
          <a:bodyPr/>
          <a:lstStyle/>
          <a:p>
            <a:fld id="{B1DEFA8C-F947-479F-BE07-76B6B3F80BF1}" type="slidenum">
              <a:rPr lang="tr-TR" smtClean="0"/>
              <a:pPr/>
              <a:t>28</a:t>
            </a:fld>
            <a:endParaRPr lang="tr-TR"/>
          </a:p>
        </p:txBody>
      </p:sp>
    </p:spTree>
    <p:extLst>
      <p:ext uri="{BB962C8B-B14F-4D97-AF65-F5344CB8AC3E}">
        <p14:creationId xmlns:p14="http://schemas.microsoft.com/office/powerpoint/2010/main" val="2188340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1 Başlık"/>
          <p:cNvSpPr txBox="1">
            <a:spLocks/>
          </p:cNvSpPr>
          <p:nvPr/>
        </p:nvSpPr>
        <p:spPr>
          <a:xfrm>
            <a:off x="626494" y="5878066"/>
            <a:ext cx="11593288" cy="1224136"/>
          </a:xfrm>
          <a:prstGeom prst="rect">
            <a:avLst/>
          </a:prstGeom>
        </p:spPr>
        <p:txBody>
          <a:bodyPr vert="horz" lIns="0" tIns="56412" rIns="0" bIns="0" anchor="b">
            <a:normAutofit fontScale="75000" lnSpcReduction="20000"/>
          </a:bodyPr>
          <a:lstStyle>
            <a:lvl1pPr algn="l" rtl="0" eaLnBrk="1" latinLnBrk="0" hangingPunct="1">
              <a:lnSpc>
                <a:spcPct val="150000"/>
              </a:lnSpc>
              <a:spcBef>
                <a:spcPct val="0"/>
              </a:spcBef>
              <a:buNone/>
              <a:defRPr kumimoji="0" sz="4000" b="1" u="sng" kern="1200">
                <a:ln>
                  <a:noFill/>
                </a:ln>
                <a:solidFill>
                  <a:schemeClr val="tx1"/>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a:lstStyle>
          <a:p>
            <a:pPr defTabSz="914400"/>
            <a:br>
              <a:rPr lang="tr-TR" dirty="0"/>
            </a:br>
            <a:endParaRPr lang="tr-TR" dirty="0"/>
          </a:p>
        </p:txBody>
      </p:sp>
      <p:sp>
        <p:nvSpPr>
          <p:cNvPr id="16" name="2 İçerik Yer Tutucusu"/>
          <p:cNvSpPr>
            <a:spLocks noGrp="1"/>
          </p:cNvSpPr>
          <p:nvPr>
            <p:ph idx="1"/>
          </p:nvPr>
        </p:nvSpPr>
        <p:spPr>
          <a:xfrm>
            <a:off x="262558" y="1053530"/>
            <a:ext cx="11665296" cy="3744416"/>
          </a:xfrm>
        </p:spPr>
        <p:txBody>
          <a:bodyPr>
            <a:normAutofit lnSpcReduction="10000"/>
          </a:bodyPr>
          <a:lstStyle/>
          <a:p>
            <a:pPr algn="just"/>
            <a:r>
              <a:rPr lang="tr-TR" sz="2200" dirty="0"/>
              <a:t>Staj kapsamında bölüm sitesinin aktif olarak takip edilmesi son derece önemlidir ve öğrencinin sorumluluğundadır.</a:t>
            </a:r>
          </a:p>
          <a:p>
            <a:pPr algn="just"/>
            <a:r>
              <a:rPr lang="tr-TR" sz="2200" dirty="0"/>
              <a:t>Bölüm sitesinde çeşitli bilgilendirmeler, açıklamalar, duyurular, ilanlar, gerekli belgeler ve yönergeler yer almaktadır. Lütfen dikkatlice okuyunuz!!!</a:t>
            </a:r>
          </a:p>
          <a:p>
            <a:pPr algn="just"/>
            <a:r>
              <a:rPr lang="tr-TR" sz="2200" dirty="0"/>
              <a:t>Staj süreci ile ilgili her türlü sorunuz (mantıklı olması koşulu ile) için aşağıdaki adresten iletişime geçebilirsiniz.</a:t>
            </a:r>
          </a:p>
          <a:p>
            <a:pPr lvl="1"/>
            <a:r>
              <a:rPr lang="tr-TR" sz="2200" dirty="0"/>
              <a:t>Soru sormadan önce bölüm sitesindeki duyuruları lütfen dikkatlice anlayarak okuyunuz!!!</a:t>
            </a:r>
          </a:p>
          <a:p>
            <a:pPr marL="0" indent="0" algn="ctr">
              <a:buNone/>
            </a:pPr>
            <a:endParaRPr lang="tr-TR" sz="3600" dirty="0">
              <a:ea typeface="Times New Roman" panose="02020603050405020304" pitchFamily="18" charset="0"/>
            </a:endParaRPr>
          </a:p>
          <a:p>
            <a:pPr marL="0" indent="0" algn="ctr">
              <a:buNone/>
            </a:pPr>
            <a:endParaRPr lang="tr-TR" dirty="0"/>
          </a:p>
          <a:p>
            <a:pPr marL="0" indent="0">
              <a:buNone/>
            </a:pPr>
            <a:endParaRPr lang="tr-TR" sz="1800" dirty="0"/>
          </a:p>
          <a:p>
            <a:pPr marL="0" indent="0" algn="just">
              <a:buNone/>
            </a:pPr>
            <a:endParaRPr lang="tr-TR" sz="1800" dirty="0"/>
          </a:p>
          <a:p>
            <a:pPr algn="just"/>
            <a:endParaRPr lang="tr-TR" sz="1800" i="1" dirty="0">
              <a:solidFill>
                <a:srgbClr val="FF0000"/>
              </a:solidFill>
            </a:endParaRPr>
          </a:p>
          <a:p>
            <a:pPr algn="just">
              <a:buNone/>
            </a:pPr>
            <a:endParaRPr lang="tr-TR" sz="1800" i="1" dirty="0">
              <a:solidFill>
                <a:srgbClr val="FF0000"/>
              </a:solidFill>
            </a:endParaRPr>
          </a:p>
        </p:txBody>
      </p:sp>
      <p:sp>
        <p:nvSpPr>
          <p:cNvPr id="18" name="1 Başlık"/>
          <p:cNvSpPr>
            <a:spLocks noGrp="1"/>
          </p:cNvSpPr>
          <p:nvPr>
            <p:ph type="title"/>
          </p:nvPr>
        </p:nvSpPr>
        <p:spPr>
          <a:xfrm>
            <a:off x="262558" y="198297"/>
            <a:ext cx="11665296" cy="855233"/>
          </a:xfrm>
        </p:spPr>
        <p:txBody>
          <a:bodyPr>
            <a:normAutofit fontScale="90000"/>
          </a:bodyPr>
          <a:lstStyle/>
          <a:p>
            <a:r>
              <a:rPr lang="tr-TR" dirty="0"/>
              <a:t>Staj Hakkında Bilgi Edinme</a:t>
            </a:r>
          </a:p>
        </p:txBody>
      </p:sp>
      <p:grpSp>
        <p:nvGrpSpPr>
          <p:cNvPr id="5" name="Grup 4"/>
          <p:cNvGrpSpPr/>
          <p:nvPr/>
        </p:nvGrpSpPr>
        <p:grpSpPr>
          <a:xfrm>
            <a:off x="3901406" y="5157986"/>
            <a:ext cx="4714080" cy="1296144"/>
            <a:chOff x="3901406" y="4772060"/>
            <a:chExt cx="4273624" cy="1296144"/>
          </a:xfrm>
        </p:grpSpPr>
        <p:sp>
          <p:nvSpPr>
            <p:cNvPr id="4" name="Dikdörtgen 3"/>
            <p:cNvSpPr/>
            <p:nvPr/>
          </p:nvSpPr>
          <p:spPr>
            <a:xfrm>
              <a:off x="4006974" y="4772060"/>
              <a:ext cx="4032448" cy="1296144"/>
            </a:xfrm>
            <a:prstGeom prst="rect">
              <a:avLst/>
            </a:prstGeom>
            <a:solidFill>
              <a:schemeClr val="tx2">
                <a:lumMod val="60000"/>
                <a:lumOff val="40000"/>
              </a:schemeClr>
            </a:solidFill>
            <a:ln w="603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Metin kutusu 2"/>
            <p:cNvSpPr txBox="1"/>
            <p:nvPr/>
          </p:nvSpPr>
          <p:spPr>
            <a:xfrm>
              <a:off x="3901406" y="4977031"/>
              <a:ext cx="4273624" cy="830997"/>
            </a:xfrm>
            <a:prstGeom prst="rect">
              <a:avLst/>
            </a:prstGeom>
            <a:noFill/>
          </p:spPr>
          <p:txBody>
            <a:bodyPr wrap="square" rtlCol="0">
              <a:spAutoFit/>
            </a:bodyPr>
            <a:lstStyle/>
            <a:p>
              <a:pPr algn="ctr"/>
              <a:r>
                <a:rPr lang="tr-TR" sz="2400" dirty="0">
                  <a:latin typeface="Times New Roman" panose="02020603050405020304" pitchFamily="18" charset="0"/>
                  <a:cs typeface="Times New Roman" panose="02020603050405020304" pitchFamily="18" charset="0"/>
                </a:rPr>
                <a:t>muhammet.gunes@nevsehir.edu.tr</a:t>
              </a:r>
            </a:p>
            <a:p>
              <a:pPr algn="ctr"/>
              <a:r>
                <a:rPr lang="tr-TR" sz="2400" dirty="0">
                  <a:latin typeface="Times New Roman" panose="02020603050405020304" pitchFamily="18" charset="0"/>
                  <a:cs typeface="Times New Roman" panose="02020603050405020304" pitchFamily="18" charset="0"/>
                </a:rPr>
                <a:t>Dr. </a:t>
              </a:r>
              <a:r>
                <a:rPr lang="tr-TR" sz="2400" dirty="0" err="1">
                  <a:latin typeface="Times New Roman" panose="02020603050405020304" pitchFamily="18" charset="0"/>
                  <a:cs typeface="Times New Roman" panose="02020603050405020304" pitchFamily="18" charset="0"/>
                </a:rPr>
                <a:t>Öğr</a:t>
              </a:r>
              <a:r>
                <a:rPr lang="tr-TR" sz="2400" dirty="0">
                  <a:latin typeface="Times New Roman" panose="02020603050405020304" pitchFamily="18" charset="0"/>
                  <a:cs typeface="Times New Roman" panose="02020603050405020304" pitchFamily="18" charset="0"/>
                </a:rPr>
                <a:t>. Üyesi Muhammet GÜNEŞ</a:t>
              </a:r>
            </a:p>
          </p:txBody>
        </p:sp>
      </p:grpSp>
      <p:sp>
        <p:nvSpPr>
          <p:cNvPr id="2" name="Slayt Numarası Yer Tutucusu 1"/>
          <p:cNvSpPr>
            <a:spLocks noGrp="1"/>
          </p:cNvSpPr>
          <p:nvPr>
            <p:ph type="sldNum" sz="quarter" idx="12"/>
          </p:nvPr>
        </p:nvSpPr>
        <p:spPr/>
        <p:txBody>
          <a:bodyPr/>
          <a:lstStyle/>
          <a:p>
            <a:fld id="{B1DEFA8C-F947-479F-BE07-76B6B3F80BF1}" type="slidenum">
              <a:rPr lang="tr-TR" smtClean="0"/>
              <a:pPr/>
              <a:t>29</a:t>
            </a:fld>
            <a:endParaRPr lang="tr-TR"/>
          </a:p>
        </p:txBody>
      </p:sp>
    </p:spTree>
    <p:extLst>
      <p:ext uri="{BB962C8B-B14F-4D97-AF65-F5344CB8AC3E}">
        <p14:creationId xmlns:p14="http://schemas.microsoft.com/office/powerpoint/2010/main" val="37147549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5151</TotalTime>
  <Words>2263</Words>
  <Application>Microsoft Office PowerPoint</Application>
  <PresentationFormat>Özel</PresentationFormat>
  <Paragraphs>227</Paragraphs>
  <Slides>29</Slides>
  <Notes>1</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29</vt:i4>
      </vt:variant>
    </vt:vector>
  </HeadingPairs>
  <TitlesOfParts>
    <vt:vector size="36" baseType="lpstr">
      <vt:lpstr>Arial</vt:lpstr>
      <vt:lpstr>Calibri</vt:lpstr>
      <vt:lpstr>Constantia</vt:lpstr>
      <vt:lpstr>Times New Roman</vt:lpstr>
      <vt:lpstr>Wingdings</vt:lpstr>
      <vt:lpstr>Wingdings 2</vt:lpstr>
      <vt:lpstr>Akış</vt:lpstr>
      <vt:lpstr>PowerPoint Sunusu</vt:lpstr>
      <vt:lpstr>Giriş</vt:lpstr>
      <vt:lpstr>Staj Zorunluluğu</vt:lpstr>
      <vt:lpstr>PowerPoint Sunusu</vt:lpstr>
      <vt:lpstr>Staj Akış Şeması</vt:lpstr>
      <vt:lpstr>Staj Yapılabilecek Tarihler</vt:lpstr>
      <vt:lpstr>PowerPoint Sunusu</vt:lpstr>
      <vt:lpstr>Staj Yerinin Bulunması</vt:lpstr>
      <vt:lpstr>Gerekli Belgelerin Hazırlanması</vt:lpstr>
      <vt:lpstr>PowerPoint Sunusu</vt:lpstr>
      <vt:lpstr>PowerPoint Sunusu</vt:lpstr>
      <vt:lpstr>Staj Süresince Yanınızda Bulunması Gereken Belgeler</vt:lpstr>
      <vt:lpstr>Staj Defteri Hazırlanması</vt:lpstr>
      <vt:lpstr>PowerPoint Sunusu</vt:lpstr>
      <vt:lpstr>Diğer Bazı Belgeler</vt:lpstr>
      <vt:lpstr>Yurt Dışında Staj Yapma</vt:lpstr>
      <vt:lpstr>Staj Süresince Yapılacaklar</vt:lpstr>
      <vt:lpstr>Staj Defteri Yazımı</vt:lpstr>
      <vt:lpstr>Şantiye ve Büro Stajı İçin Örnekler</vt:lpstr>
      <vt:lpstr>PowerPoint Sunusu</vt:lpstr>
      <vt:lpstr>Defterlerin Teslimi</vt:lpstr>
      <vt:lpstr>Teslim Sonrası</vt:lpstr>
      <vt:lpstr>Sözlü Sonrası</vt:lpstr>
      <vt:lpstr>Mezuniyet Aşaması</vt:lpstr>
      <vt:lpstr>Staj Başvurusu</vt:lpstr>
      <vt:lpstr>Sık Sorulan Sorular (SSS)</vt:lpstr>
      <vt:lpstr>PowerPoint Sunusu</vt:lpstr>
      <vt:lpstr>PowerPoint Sunusu</vt:lpstr>
      <vt:lpstr>Staj Hakkında Bilgi Edinme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Umut</dc:creator>
  <cp:lastModifiedBy>Umut</cp:lastModifiedBy>
  <cp:revision>742</cp:revision>
  <dcterms:created xsi:type="dcterms:W3CDTF">2021-02-08T09:56:05Z</dcterms:created>
  <dcterms:modified xsi:type="dcterms:W3CDTF">2026-05-05T09:44:43Z</dcterms:modified>
</cp:coreProperties>
</file>