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16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72" r:id="rId9"/>
    <p:sldId id="273" r:id="rId10"/>
    <p:sldId id="265" r:id="rId11"/>
    <p:sldId id="266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00"/>
    <p:restoredTop sz="94650"/>
  </p:normalViewPr>
  <p:slideViewPr>
    <p:cSldViewPr snapToGrid="0">
      <p:cViewPr varScale="1">
        <p:scale>
          <a:sx n="108" d="100"/>
          <a:sy n="108" d="100"/>
        </p:scale>
        <p:origin x="13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5D506-BC3A-3144-A434-46C718A9D9B5}" type="datetimeFigureOut">
              <a:rPr lang="tr-TR" smtClean="0"/>
              <a:t>23.07.2025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B6553-F1C7-6D4F-8332-151C8ECD6B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3558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0AA5086C-09F3-FD46-A362-BD96D20767FB}" type="datetime1">
              <a:rPr lang="tr-TR" smtClean="0"/>
              <a:t>23.07.2025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6B73918-3882-7740-AA96-23B16D72ED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348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C51-3D05-D847-BA0D-323D557F31B9}" type="datetime1">
              <a:rPr lang="tr-TR" smtClean="0"/>
              <a:t>23.07.2025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212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96ED11D-18FD-BB4F-BD56-C29701924C88}" type="datetime1">
              <a:rPr lang="tr-TR" smtClean="0"/>
              <a:t>23.07.2025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6B73918-3882-7740-AA96-23B16D72ED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203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5050BCF-C8ED-2C43-AE7B-855105221075}" type="datetime1">
              <a:rPr lang="tr-TR" smtClean="0"/>
              <a:t>23.07.2025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6B73918-3882-7740-AA96-23B16D72ED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3499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6D3EA2C-324E-1141-9F9D-4362F75C216F}" type="datetime1">
              <a:rPr lang="tr-TR" smtClean="0"/>
              <a:t>23.07.2025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6B73918-3882-7740-AA96-23B16D72ED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5915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C906-31BA-4548-A52D-45F08B85E57F}" type="datetime1">
              <a:rPr lang="tr-TR" smtClean="0"/>
              <a:t>23.07.2025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644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75867B2-4036-B840-9B18-EE201CC7B52E}" type="datetime1">
              <a:rPr lang="tr-TR" smtClean="0"/>
              <a:t>23.07.2025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6B73918-3882-7740-AA96-23B16D72ED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5613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DE471-E5A2-5542-9A4A-6F0AD0EBC296}" type="datetime1">
              <a:rPr lang="tr-TR" smtClean="0"/>
              <a:t>23.07.2025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1118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805CA5C-53EB-4A44-B70B-EFF63D88F451}" type="datetime1">
              <a:rPr lang="tr-TR" smtClean="0"/>
              <a:t>23.07.2025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06B73918-3882-7740-AA96-23B16D72ED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8101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32F1-0BF0-974E-9462-8F051F0D2D68}" type="datetime1">
              <a:rPr lang="tr-TR" smtClean="0"/>
              <a:t>23.07.2025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6871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6468D72-F11C-9247-BBEB-83D789950535}" type="datetime1">
              <a:rPr lang="tr-TR" smtClean="0"/>
              <a:t>23.07.2025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6B73918-3882-7740-AA96-23B16D72ED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268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E9B1-3673-6642-9173-F9E5E0EFF234}" type="datetime1">
              <a:rPr lang="tr-TR" smtClean="0"/>
              <a:t>23.07.2025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73918-3882-7740-AA96-23B16D72ED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833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ABFB7326-DAE9-EB52-F840-1BD9785422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6812" y="398462"/>
            <a:ext cx="10534650" cy="238760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GÜZEL SANATLAR FAKÜLTESİ  İÇ MİMARLIK BÖLÜMÜ</a:t>
            </a: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STAJ UYGULAMA USUL VE ESASLARI 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Başlık 1">
            <a:extLst>
              <a:ext uri="{FF2B5EF4-FFF2-40B4-BE49-F238E27FC236}">
                <a16:creationId xmlns="" xmlns:a16="http://schemas.microsoft.com/office/drawing/2014/main" id="{11791580-F522-1FB5-716D-54BE2777358F}"/>
              </a:ext>
            </a:extLst>
          </p:cNvPr>
          <p:cNvSpPr txBox="1">
            <a:spLocks/>
          </p:cNvSpPr>
          <p:nvPr/>
        </p:nvSpPr>
        <p:spPr>
          <a:xfrm>
            <a:off x="1109662" y="2241550"/>
            <a:ext cx="10534650" cy="2387600"/>
          </a:xfrm>
          <a:prstGeom prst="rect">
            <a:avLst/>
          </a:prstGeom>
        </p:spPr>
        <p:txBody>
          <a:bodyPr vert="horz" lIns="228600" tIns="228600" rIns="228600" bIns="0" rtlCol="0" anchor="b">
            <a:norm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İç Mimarlık Bölümü </a:t>
            </a:r>
          </a:p>
          <a:p>
            <a:pPr algn="ctr"/>
            <a:r>
              <a:rPr lang="tr-TR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Staj </a:t>
            </a:r>
            <a:r>
              <a:rPr lang="tr-TR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Klavuzu</a:t>
            </a:r>
            <a:endParaRPr lang="tr-TR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r-TR" sz="4400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="" xmlns:a16="http://schemas.microsoft.com/office/drawing/2014/main" id="{8B06F1C9-ED3D-EB53-C830-934C21146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1</a:t>
            </a:fld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="" xmlns:a16="http://schemas.microsoft.com/office/drawing/2014/main" id="{5B7CE61B-739B-AC30-B409-BDD6E1D8E159}"/>
              </a:ext>
            </a:extLst>
          </p:cNvPr>
          <p:cNvSpPr txBox="1"/>
          <p:nvPr/>
        </p:nvSpPr>
        <p:spPr>
          <a:xfrm>
            <a:off x="11400320" y="5288280"/>
            <a:ext cx="791680" cy="15697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1248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F938A35C-EAC1-919F-78B6-CAF49068A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214137" cy="2456442"/>
          </a:xfrm>
        </p:spPr>
        <p:txBody>
          <a:bodyPr/>
          <a:lstStyle/>
          <a:p>
            <a:r>
              <a:rPr lang="tr-T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Staj </a:t>
            </a:r>
            <a:r>
              <a:rPr lang="tr-TR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Klavuzu</a:t>
            </a:r>
            <a:r>
              <a:rPr lang="tr-T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tr-T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E187CF1-D8C7-DD76-98FE-39A9A507A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buFont typeface="Symbol" pitchFamily="2" charset="2"/>
              <a:buChar char=""/>
            </a:pPr>
            <a:r>
              <a:rPr lang="tr-TR" sz="1800" kern="100" dirty="0" err="1">
                <a:effectLst/>
                <a:latin typeface="CIDFont+F3"/>
                <a:ea typeface="Calibri" panose="020F0502020204030204" pitchFamily="34" charset="0"/>
                <a:cs typeface="Times New Roman" panose="02020603050405020304" pitchFamily="18" charset="0"/>
              </a:rPr>
              <a:t>Nevşehir</a:t>
            </a:r>
            <a:r>
              <a:rPr lang="tr-TR" sz="1800" kern="100" dirty="0">
                <a:effectLst/>
                <a:latin typeface="CIDFont+F3"/>
                <a:ea typeface="Calibri" panose="020F0502020204030204" pitchFamily="34" charset="0"/>
                <a:cs typeface="Times New Roman" panose="02020603050405020304" pitchFamily="18" charset="0"/>
              </a:rPr>
              <a:t> Hacı </a:t>
            </a:r>
            <a:r>
              <a:rPr lang="tr-TR" sz="1800" kern="100" dirty="0" err="1">
                <a:effectLst/>
                <a:latin typeface="CIDFont+F3"/>
                <a:ea typeface="Calibri" panose="020F0502020204030204" pitchFamily="34" charset="0"/>
                <a:cs typeface="Times New Roman" panose="02020603050405020304" pitchFamily="18" charset="0"/>
              </a:rPr>
              <a:t>Bektas</a:t>
            </a:r>
            <a:r>
              <a:rPr lang="tr-TR" sz="1800" kern="100" dirty="0">
                <a:effectLst/>
                <a:latin typeface="CIDFont+F3"/>
                <a:ea typeface="Calibri" panose="020F0502020204030204" pitchFamily="34" charset="0"/>
                <a:cs typeface="Times New Roman" panose="02020603050405020304" pitchFamily="18" charset="0"/>
              </a:rPr>
              <a:t>̧ Veli </a:t>
            </a:r>
            <a:r>
              <a:rPr lang="tr-TR" sz="1800" kern="100" dirty="0" err="1">
                <a:effectLst/>
                <a:latin typeface="CIDFont+F3"/>
                <a:ea typeface="Calibri" panose="020F0502020204030204" pitchFamily="34" charset="0"/>
                <a:cs typeface="Times New Roman" panose="02020603050405020304" pitchFamily="18" charset="0"/>
              </a:rPr>
              <a:t>Üniversitesi</a:t>
            </a:r>
            <a:r>
              <a:rPr lang="tr-TR" sz="1800" kern="100" dirty="0">
                <a:effectLst/>
                <a:latin typeface="CIDFont+F3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İç Mimarlık 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Bölümü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öğrencileri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Bölüm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Staj Komisyonunca uygun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görülecek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kurum veya kuruluşlarda,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Fakülte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Staj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Yönergesi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hükümlerine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göre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uygulama, teorik ve pratik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çalışma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yeteneklerini arttıracak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yönde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mesleki staj yapmak 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başarıyla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tamamlamak zorundadırlar. </a:t>
            </a:r>
            <a:endParaRPr lang="tr-T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Öğretim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planında bir derse ilişkin olarak ayrıca belirtilen uygulama çalışmaları ve yarıyıl içinde yapılan her türlü̈ arazi, şantiye, atölye ve benzeri çalışmalar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staja dahil değildir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="" xmlns:a16="http://schemas.microsoft.com/office/drawing/2014/main" id="{A66FF957-6603-AC9C-4E80-CA52632203B5}"/>
              </a:ext>
            </a:extLst>
          </p:cNvPr>
          <p:cNvSpPr txBox="1"/>
          <p:nvPr/>
        </p:nvSpPr>
        <p:spPr>
          <a:xfrm>
            <a:off x="11400320" y="0"/>
            <a:ext cx="791680" cy="15697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2880A6F8-420A-5295-BF61-1031A285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1599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FA499D94-0FD5-72A7-5CFA-755976CA9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Staj </a:t>
            </a:r>
            <a:r>
              <a:rPr lang="tr-TR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Zorunluluğu</a:t>
            </a:r>
            <a:r>
              <a:rPr lang="tr-TR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tr-TR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436E47F-6FF3-0A21-3B43-C0C59F3DC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Bölümümüz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öğrencilerinin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mezun olabilmeleri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yapacakları staj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süreleri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30 iş </a:t>
            </a:r>
            <a:r>
              <a:rPr lang="tr-TR" sz="1800" b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günu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̈ </a:t>
            </a:r>
            <a:r>
              <a:rPr lang="tr-TR" sz="1800" b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Şantiye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(STAJ I) ve 30 iş </a:t>
            </a:r>
            <a:r>
              <a:rPr lang="tr-TR" sz="1800" b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günu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̈ </a:t>
            </a:r>
            <a:r>
              <a:rPr lang="tr-TR" sz="1800" b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Büro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Stajı 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(Staj II) olmak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üzere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toplam 60 iş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günüdür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itchFamily="2" charset="2"/>
              </a:rPr>
              <a:t>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Öğrencinin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, Staj I dersi adı altındaki stajı yapabilmek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en az 2. Sınıfta 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olması gereklidir.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itchFamily="2" charset="2"/>
              </a:rPr>
              <a:t>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Öğrencinin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, Staj II dersi adı altındaki stajı yapabilmek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b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enaz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3.Sınıfta 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olması gereklidir.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itchFamily="2" charset="2"/>
              </a:rPr>
              <a:t>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Bir staj haftası en az 5 iş </a:t>
            </a:r>
            <a:r>
              <a:rPr lang="tr-TR" sz="1800" b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gününden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oluşur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Cumartesi ve/veya Pazar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günleri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de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çalışılan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kurumlarda, bu durumun belgelenmesi (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dilekçe ve ıslak imza-kaşeli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) halinde, bu yerlerdeki haftalık iş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günu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̈ esas alınır.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itchFamily="2" charset="2"/>
              </a:rPr>
              <a:t>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 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Parçalı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staj yapılmasına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izin verilmemektedir 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(Staj I ve Staj II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30’ar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gün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olmak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üzere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birer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parça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staj yapılmalıdır).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="" xmlns:a16="http://schemas.microsoft.com/office/drawing/2014/main" id="{BD4798D0-5948-CEFF-A6B6-CEDA52509FF4}"/>
              </a:ext>
            </a:extLst>
          </p:cNvPr>
          <p:cNvSpPr txBox="1"/>
          <p:nvPr/>
        </p:nvSpPr>
        <p:spPr>
          <a:xfrm>
            <a:off x="11400320" y="0"/>
            <a:ext cx="791680" cy="15697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4886317A-A72B-8472-4597-AB06E63B1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3513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A160EA7C-A27F-DBC4-CC7A-E736443DB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781" y="1006897"/>
            <a:ext cx="3498979" cy="2456442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STAJ ÇEŞİTLERİ</a:t>
            </a:r>
            <a:r>
              <a:rPr lang="tr-TR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tr-TR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B5DDDE38-21C6-A648-BA35-A2B858E88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6525" marR="123190" algn="just">
              <a:lnSpc>
                <a:spcPct val="150000"/>
              </a:lnSpc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Kaba ve ince inşaat yapım ve imalat süreci, dekorasyon çalışmaları, yapı üretimine yönelik şantiyede gerçekleştirilen tüm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aşamalar,</a:t>
            </a:r>
            <a:r>
              <a:rPr lang="tr-TR" sz="1800" spc="-2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yapım</a:t>
            </a:r>
            <a:r>
              <a:rPr lang="tr-TR" sz="1800" spc="-6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ve</a:t>
            </a:r>
            <a:r>
              <a:rPr lang="tr-TR" sz="1800" spc="-4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montaj</a:t>
            </a:r>
            <a:r>
              <a:rPr lang="tr-TR" sz="180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için</a:t>
            </a:r>
            <a:r>
              <a:rPr lang="tr-TR" sz="180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gerekli</a:t>
            </a:r>
            <a:r>
              <a:rPr lang="tr-TR" sz="180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çizimler, maliyet</a:t>
            </a:r>
            <a:r>
              <a:rPr lang="tr-TR" sz="1800" spc="-4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analizleri</a:t>
            </a:r>
            <a:r>
              <a:rPr lang="tr-TR" sz="180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ve</a:t>
            </a:r>
            <a:r>
              <a:rPr lang="tr-TR" sz="1800" spc="-4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keşifleri</a:t>
            </a:r>
            <a:r>
              <a:rPr lang="tr-TR" sz="180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gibi</a:t>
            </a:r>
            <a:r>
              <a:rPr lang="tr-TR" sz="180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mesleki</a:t>
            </a:r>
            <a:r>
              <a:rPr lang="tr-TR" sz="1800" spc="-4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çalışmalar gerçekleştirilir. Bu staj; staj komisyonunca uygun görülen mimarlık ofisleri, özel büro, kurum, kuruluş veya inşaat şirketlerinin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şantiyelerinde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yapılabilir.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Staj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dosyasında,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şantiyenin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organizasyon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şeması,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uygulaması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yapılan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binanın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lokasyonu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projeleri, detay ve malzeme bilgilerine yer verilmeli, staj süresince öğrencinin gözlemlediği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yapım süreç ve teknikleri, çizim, fotoğraf vb. ile desteklenerek açıklanmalıdır. </a:t>
            </a:r>
            <a:endParaRPr lang="tr-T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Başlık 1">
            <a:extLst>
              <a:ext uri="{FF2B5EF4-FFF2-40B4-BE49-F238E27FC236}">
                <a16:creationId xmlns="" xmlns:a16="http://schemas.microsoft.com/office/drawing/2014/main" id="{90BAA9A7-47D0-6FBE-95E7-A2E1143349E0}"/>
              </a:ext>
            </a:extLst>
          </p:cNvPr>
          <p:cNvSpPr txBox="1">
            <a:spLocks/>
          </p:cNvSpPr>
          <p:nvPr/>
        </p:nvSpPr>
        <p:spPr>
          <a:xfrm>
            <a:off x="945781" y="2364210"/>
            <a:ext cx="3498979" cy="245644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chemeClr val="bg1"/>
                </a:solidFill>
                <a:latin typeface="Calibri" panose="020F0502020204030204" pitchFamily="34" charset="0"/>
              </a:rPr>
              <a:t>1) Şantiye Stajı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="" xmlns:a16="http://schemas.microsoft.com/office/drawing/2014/main" id="{A7001C06-21ED-F60C-248A-87168F013A69}"/>
              </a:ext>
            </a:extLst>
          </p:cNvPr>
          <p:cNvSpPr txBox="1"/>
          <p:nvPr/>
        </p:nvSpPr>
        <p:spPr>
          <a:xfrm>
            <a:off x="11400320" y="0"/>
            <a:ext cx="791680" cy="15697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E420B0C2-DEA0-2674-22B0-D482F5596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9871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A160EA7C-A27F-DBC4-CC7A-E736443DB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781" y="1006897"/>
            <a:ext cx="3498979" cy="2456442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STAJ ÇEŞİTLERİ</a:t>
            </a:r>
            <a:r>
              <a:rPr lang="tr-TR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tr-TR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B5DDDE38-21C6-A648-BA35-A2B858E88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6525" marR="128905" algn="just">
              <a:lnSpc>
                <a:spcPct val="150000"/>
              </a:lnSpc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Etüt</a:t>
            </a:r>
            <a:r>
              <a:rPr lang="tr-TR" sz="18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çalışmaları,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avan</a:t>
            </a:r>
            <a:r>
              <a:rPr lang="tr-TR" sz="180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proje,</a:t>
            </a:r>
            <a:r>
              <a:rPr lang="tr-TR" sz="18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uygulama projesi,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restorasyon</a:t>
            </a:r>
            <a:r>
              <a:rPr lang="tr-TR" sz="1800" spc="-3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projesi ile</a:t>
            </a:r>
            <a:r>
              <a:rPr lang="tr-TR" sz="1800" spc="-2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kentsel</a:t>
            </a:r>
            <a:r>
              <a:rPr lang="tr-TR" sz="180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tasarım</a:t>
            </a:r>
            <a:r>
              <a:rPr lang="tr-TR" sz="1800" spc="-5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projesine,donatı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ve mobilya tasarımı,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render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alımı, 2D ve 3D çizimlere ait</a:t>
            </a:r>
            <a:r>
              <a:rPr lang="tr-TR" sz="1800" spc="2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her</a:t>
            </a:r>
            <a:r>
              <a:rPr lang="tr-TR" sz="1800" spc="-26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türlü teknik çizim maket, perspektif gibi mimari anlatıma yönelik mimari büro çalışmalarını kapsar.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Bu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staj; staj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komisyonunca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uygun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görülen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mimarlık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bürolarında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yapılır.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Staj dosyası,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büronun</a:t>
            </a:r>
            <a:r>
              <a:rPr lang="tr-TR" sz="1800" spc="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organizasyon</a:t>
            </a:r>
            <a:r>
              <a:rPr lang="tr-TR" sz="1800" spc="-6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şeması,</a:t>
            </a:r>
            <a:r>
              <a:rPr lang="tr-TR" sz="1800" spc="-2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iş</a:t>
            </a:r>
            <a:r>
              <a:rPr lang="tr-TR" sz="180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tanımları</a:t>
            </a:r>
            <a:r>
              <a:rPr lang="tr-TR" sz="1800" spc="-5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ve</a:t>
            </a:r>
            <a:r>
              <a:rPr lang="tr-TR" sz="1800" spc="-7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öğrencinin</a:t>
            </a:r>
            <a:r>
              <a:rPr lang="tr-TR" sz="1800" spc="-5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staj</a:t>
            </a:r>
            <a:r>
              <a:rPr lang="tr-TR" sz="1800" spc="-5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süresince</a:t>
            </a:r>
            <a:r>
              <a:rPr lang="tr-TR" sz="1800" spc="-6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yaptığı</a:t>
            </a:r>
            <a:r>
              <a:rPr lang="tr-TR" sz="1800" spc="-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çalışmaları</a:t>
            </a:r>
            <a:r>
              <a:rPr lang="tr-TR" sz="1800" spc="-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içermelidir.</a:t>
            </a:r>
            <a:r>
              <a:rPr lang="tr-TR" sz="180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Dosyada,</a:t>
            </a:r>
            <a:r>
              <a:rPr lang="tr-TR" sz="1800" spc="-26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staj</a:t>
            </a:r>
            <a:r>
              <a:rPr lang="tr-TR" sz="18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süresince</a:t>
            </a:r>
            <a:r>
              <a:rPr lang="tr-TR" sz="1800" spc="1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yapılan</a:t>
            </a:r>
            <a:r>
              <a:rPr lang="tr-TR" sz="1800" spc="-8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çizim,</a:t>
            </a:r>
            <a:r>
              <a:rPr lang="tr-TR" sz="1800" spc="2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eskiz,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model,</a:t>
            </a:r>
            <a:r>
              <a:rPr lang="tr-TR" sz="1800" spc="4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maket</a:t>
            </a:r>
            <a:r>
              <a:rPr lang="tr-TR" sz="1800" spc="-5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ve</a:t>
            </a:r>
            <a:r>
              <a:rPr lang="tr-TR" sz="1800" spc="-3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diğer</a:t>
            </a:r>
            <a:r>
              <a:rPr lang="tr-TR" sz="18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tüm</a:t>
            </a:r>
            <a:r>
              <a:rPr lang="tr-TR" sz="1800" spc="-10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çalışmalara</a:t>
            </a:r>
            <a:r>
              <a:rPr lang="tr-TR" sz="1800" spc="-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yer</a:t>
            </a:r>
            <a:r>
              <a:rPr lang="tr-TR" sz="1800" spc="-2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verilmelidir.</a:t>
            </a:r>
            <a:r>
              <a:rPr lang="tr-TR" sz="1800" spc="2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tr-T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Başlık 1">
            <a:extLst>
              <a:ext uri="{FF2B5EF4-FFF2-40B4-BE49-F238E27FC236}">
                <a16:creationId xmlns="" xmlns:a16="http://schemas.microsoft.com/office/drawing/2014/main" id="{90BAA9A7-47D0-6FBE-95E7-A2E1143349E0}"/>
              </a:ext>
            </a:extLst>
          </p:cNvPr>
          <p:cNvSpPr txBox="1">
            <a:spLocks/>
          </p:cNvSpPr>
          <p:nvPr/>
        </p:nvSpPr>
        <p:spPr>
          <a:xfrm>
            <a:off x="945781" y="2364210"/>
            <a:ext cx="3498979" cy="245644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chemeClr val="bg1"/>
                </a:solidFill>
                <a:latin typeface="Calibri" panose="020F0502020204030204" pitchFamily="34" charset="0"/>
              </a:rPr>
              <a:t>2) Büro Stajı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="" xmlns:a16="http://schemas.microsoft.com/office/drawing/2014/main" id="{0675D247-4F99-43A2-6A03-EB78C5FB3B08}"/>
              </a:ext>
            </a:extLst>
          </p:cNvPr>
          <p:cNvSpPr txBox="1"/>
          <p:nvPr/>
        </p:nvSpPr>
        <p:spPr>
          <a:xfrm>
            <a:off x="11400320" y="0"/>
            <a:ext cx="791680" cy="15697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8A49DCF5-CB9A-73CB-F791-73047739B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1118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B5DDDE38-21C6-A648-BA35-A2B858E88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50000"/>
              </a:lnSpc>
              <a:buFont typeface="Symbol" pitchFamily="2" charset="2"/>
              <a:buChar char=""/>
            </a:pP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-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Resmi ve dini bayram tatillerinde,</a:t>
            </a:r>
            <a:b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-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Dönem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devam ederken,</a:t>
            </a:r>
            <a:b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-Final ve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bütünleme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sınavları devam ederken,</a:t>
            </a:r>
            <a:b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-Herhangi bir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üniversitesinin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yaz okuluna kayıt olunması durumunda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staj yapılamaz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itchFamily="2" charset="2"/>
              <a:buChar char=""/>
            </a:pP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Öğrencinin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mezun konumunda olması durumunda 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(mezun olabilmek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sadece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staj </a:t>
            </a:r>
            <a:r>
              <a:rPr lang="tr-TR" sz="1800" b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eksiğinin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kalması 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durumu)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dönem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içinde staj yapabilmesine izin verilir.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Başlık 1">
            <a:extLst>
              <a:ext uri="{FF2B5EF4-FFF2-40B4-BE49-F238E27FC236}">
                <a16:creationId xmlns="" xmlns:a16="http://schemas.microsoft.com/office/drawing/2014/main" id="{90BAA9A7-47D0-6FBE-95E7-A2E1143349E0}"/>
              </a:ext>
            </a:extLst>
          </p:cNvPr>
          <p:cNvSpPr txBox="1">
            <a:spLocks/>
          </p:cNvSpPr>
          <p:nvPr/>
        </p:nvSpPr>
        <p:spPr>
          <a:xfrm>
            <a:off x="945781" y="2364210"/>
            <a:ext cx="3498979" cy="245644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Staj Yapılabilecek Tarihler </a:t>
            </a:r>
            <a:endParaRPr lang="tr-TR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4630F8A3-052C-1797-9C2C-05C57329BD24}"/>
              </a:ext>
            </a:extLst>
          </p:cNvPr>
          <p:cNvSpPr txBox="1"/>
          <p:nvPr/>
        </p:nvSpPr>
        <p:spPr>
          <a:xfrm>
            <a:off x="11400320" y="0"/>
            <a:ext cx="791680" cy="15697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2FB45B8A-18DF-97D6-C7BF-3B43168C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1895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B99C6D93-9396-914F-5E36-0E6A88F64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Gerekli Belgeler </a:t>
            </a:r>
            <a:r>
              <a:rPr lang="tr-TR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tr-TR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BB2F12BE-D7AF-EA02-58DE-CB06049D8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803186"/>
            <a:ext cx="6825903" cy="5248622"/>
          </a:xfrm>
        </p:spPr>
        <p:txBody>
          <a:bodyPr>
            <a:normAutofit/>
          </a:bodyPr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Bütün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formlar bilgisayar ortamında bozulmadan hazırlanmalıdır.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Tüm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formlar </a:t>
            </a:r>
            <a:r>
              <a:rPr lang="tr-T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mail yoluyla 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PDF formatında (toplam 4 PDF dosyası) staj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danışmanına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gönderilecektir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Tüm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formlardaki imzalar mavi renkli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tükenmez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kalem ile atılmalıdır.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Staj </a:t>
            </a:r>
            <a:r>
              <a:rPr lang="tr-TR" sz="1800" b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Başvuru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Formu ve </a:t>
            </a:r>
            <a:r>
              <a:rPr lang="tr-TR" sz="1800" b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Sözleşme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Belgesi .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Form hazırlanarak staj yapılacak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firmaya onaylatılır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Staj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danışmanına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eksiksiz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olarak teslim edilir.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Formda yer alan bilgiler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doğrultusunda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öğrencinin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sigorta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işlemi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yapılır.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Staj yapılamayacak olursa, staj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başlama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tarihinden en az 1 hafta (5 iş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günu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̈)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öncesinde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stajınızın iptali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staj komisyonuna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gerekçeli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bir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dilekçe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yazılması ve staj sigortasının iptal edilmesi gereklidir.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="" xmlns:a16="http://schemas.microsoft.com/office/drawing/2014/main" id="{F7256721-52A7-C3D7-76E1-F1757B2CEE03}"/>
              </a:ext>
            </a:extLst>
          </p:cNvPr>
          <p:cNvSpPr txBox="1"/>
          <p:nvPr/>
        </p:nvSpPr>
        <p:spPr>
          <a:xfrm>
            <a:off x="11796160" y="-63227"/>
            <a:ext cx="791680" cy="15697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79407778-2804-BA89-52F4-2B37FED7E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1663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FD7D52FF-E54A-E8DD-E6DD-3FF51E64B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1. Staj Bilgi Formu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BB15DE24-73A3-FD51-064B-902536099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808" y="804689"/>
            <a:ext cx="3928304" cy="5248622"/>
          </a:xfrm>
        </p:spPr>
        <p:txBody>
          <a:bodyPr/>
          <a:lstStyle/>
          <a:p>
            <a:r>
              <a:rPr lang="tr-T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Staj Bilgi Formu:</a:t>
            </a:r>
          </a:p>
          <a:p>
            <a:pPr marL="0" indent="0" algn="just">
              <a:buNone/>
            </a:pPr>
            <a:r>
              <a:rPr lang="tr-T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Staj yapmayı hedefledikleri kurum/kuruluş veya işletmeyi gösteren formdur. Öğrenciler ve staj kurumu tarafından doldurulması gerekmektedir. Islak imza ve kaşeli/mühürlü belge bölüm staj komisyon üyelerine onaylatılmaktadır.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B55E02D9-55B6-06CB-DFB1-1347D68A7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8</a:t>
            </a:fld>
            <a:endParaRPr lang="tr-TR"/>
          </a:p>
        </p:txBody>
      </p:sp>
      <p:pic>
        <p:nvPicPr>
          <p:cNvPr id="9" name="Resim 8">
            <a:extLst>
              <a:ext uri="{FF2B5EF4-FFF2-40B4-BE49-F238E27FC236}">
                <a16:creationId xmlns="" xmlns:a16="http://schemas.microsoft.com/office/drawing/2014/main" id="{26760EDF-B0A2-CF22-B179-3795F34A35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25" r="5630"/>
          <a:stretch/>
        </p:blipFill>
        <p:spPr>
          <a:xfrm>
            <a:off x="8421112" y="640080"/>
            <a:ext cx="3542288" cy="573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17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FD7D52FF-E54A-E8DD-E6DD-3FF51E64B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Staj Kabul Formu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BB15DE24-73A3-FD51-064B-902536099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610" y="804689"/>
            <a:ext cx="3852539" cy="5248622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Staj Kabul Formu: 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Staj Bilgi formu bölüm staj komisyonu tarafından onaylanan öğrenciler Staj Kabul Formunu gerekli yerlerini Öğrenci, kurum ve Staj Komisyonu tarafından imzalatılarak. 3 nüsha alınıp, bir nüshasını Fakülte Dekan Sekterine elden teslim, bir nüsha bölüm hocalarına elden teslim olacak şekilde ve  bir nüshada öğrenciye kalacak şekilde olmaktadır.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B55E02D9-55B6-06CB-DFB1-1347D68A7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9</a:t>
            </a:fld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E185E41A-8F86-1E03-E907-A8EE1533E8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482" b="2466"/>
          <a:stretch/>
        </p:blipFill>
        <p:spPr>
          <a:xfrm>
            <a:off x="8244656" y="1112520"/>
            <a:ext cx="3928304" cy="542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20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5A98F76F-7043-8999-938F-D41F8688A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3. Kurum Staj </a:t>
            </a:r>
            <a:r>
              <a:rPr lang="tr-TR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Değerlendirme</a:t>
            </a:r>
            <a:r>
              <a:rPr lang="tr-TR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Formu </a:t>
            </a:r>
            <a:r>
              <a:rPr lang="tr-TR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tr-TR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6855A1E8-0375-37B0-6359-240C4168D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4678" y="320040"/>
            <a:ext cx="4612011" cy="6284761"/>
          </a:xfrm>
        </p:spPr>
        <p:txBody>
          <a:bodyPr/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Form hazırlanarak staj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danışmanına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kontrol </a:t>
            </a:r>
            <a:r>
              <a:rPr lang="tr-TR" sz="1800" b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için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teslim 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edilir.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Formun </a:t>
            </a:r>
            <a:r>
              <a:rPr lang="tr-TR" sz="1800" b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danışman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tarafından onaylanması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çok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önemlidir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Staj bitiminde firma yetkilisine onaylatılarak </a:t>
            </a:r>
            <a:r>
              <a:rPr lang="tr-TR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kapalı zarfta 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staj defterinin teslimi esnasında staj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danışmanına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teslim edilir.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Bu belge bir sınav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kağıdı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niteliği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taşıdığından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son derece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önemlidir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tr-T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Staj komisyonu kurum staj </a:t>
            </a:r>
            <a:r>
              <a:rPr lang="tr-T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değerlendirme</a:t>
            </a:r>
            <a:r>
              <a:rPr lang="tr-T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formu 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eksik, zamanında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gelmemis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̧ veya hatalı stajları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başarısız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kabul eder. </a:t>
            </a:r>
            <a:r>
              <a:rPr lang="tr-TR" sz="1800" dirty="0">
                <a:solidFill>
                  <a:srgbClr val="B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Not: 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Resim bilgisayar ortamında eklenmelidir</a:t>
            </a:r>
            <a:r>
              <a:rPr lang="tr-TR" dirty="0">
                <a:effectLst/>
              </a:rPr>
              <a:t> </a:t>
            </a:r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="" xmlns:a16="http://schemas.microsoft.com/office/drawing/2014/main" id="{39FAE0E1-20B4-5A68-3EFD-F74F76C0C4FC}"/>
              </a:ext>
            </a:extLst>
          </p:cNvPr>
          <p:cNvSpPr txBox="1"/>
          <p:nvPr/>
        </p:nvSpPr>
        <p:spPr>
          <a:xfrm>
            <a:off x="11400320" y="0"/>
            <a:ext cx="791680" cy="15697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3AAFC7A4-A14E-DEE2-CDE3-9E0F0E35C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10</a:t>
            </a:fld>
            <a:endParaRPr lang="tr-TR"/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0DB11DAA-40BF-BA15-9554-7BD634AB42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21" t="1517" r="8448"/>
          <a:stretch/>
        </p:blipFill>
        <p:spPr>
          <a:xfrm>
            <a:off x="8846689" y="901387"/>
            <a:ext cx="3369681" cy="535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326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81732968-4075-ACAD-9043-F50F9B5B8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4. Staj Defteri </a:t>
            </a:r>
            <a:r>
              <a:rPr lang="tr-TR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tr-TR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A07CD660-AD6F-13AB-32A7-F7CE705CD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1452" y="804689"/>
            <a:ext cx="6509263" cy="5248622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Staj Defteri: </a:t>
            </a:r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 öğrenci, staj çalışmaları hakkında staj komisyonunca belirlenecek formatlara uygun olarak düzenleyecekleri defteri Bölüm Staj Komisyonuna teslim etmek zorundadır. Öğrenci, staj defteri şablonunu bölüm/fakülte web sayfasından veya bölüm staj komisyonundan temin eder</a:t>
            </a:r>
            <a:r>
              <a:rPr lang="tr-TR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Her Sayfa Ofis Sorumlusu (Amiri-Müdürü-Mimarı) tarafından imzalanır.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="" xmlns:a16="http://schemas.microsoft.com/office/drawing/2014/main" id="{8FF6DCAF-7B06-8F57-A24B-40EE471E7A8A}"/>
              </a:ext>
            </a:extLst>
          </p:cNvPr>
          <p:cNvSpPr txBox="1"/>
          <p:nvPr/>
        </p:nvSpPr>
        <p:spPr>
          <a:xfrm>
            <a:off x="11400320" y="0"/>
            <a:ext cx="791680" cy="15697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8DBEA3C6-0744-95AE-907E-BA7A39242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3099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4B90A900-F7DE-7D9B-1215-197A2F5F6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Yurt </a:t>
            </a:r>
            <a:r>
              <a:rPr lang="tr-TR" sz="40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Dışında</a:t>
            </a:r>
            <a:r>
              <a:rPr lang="tr-TR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Staj Yapma </a:t>
            </a:r>
            <a:r>
              <a:rPr lang="tr-TR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tr-TR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C4DF122B-D8EA-ADD3-4930-134E84533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lnSpc>
                <a:spcPct val="150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Yurt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dışında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staj yapacak olan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öğrencilerin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durumunu staj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danışmanına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yeterli bir zaman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öncesinden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bildirmesi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işlemlerin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sağlıklı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ilerleyebilmesi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açısından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önemlidir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Yurt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dışında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yapılan stajlar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üniversitemiz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sigorta yapmamaktadır. Burada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öğrenci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iletişimde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olduğu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firma ile problemi kendi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çözmek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zorundadır.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Hazırlanacak olan belgeler ve stajların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içeriği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yurt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stajlardan farksızdır.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ÖzeL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durumlar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staj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danışmanı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ile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görüşülebilir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IDFont+F3"/>
                <a:ea typeface="Times New Roman" panose="02020603050405020304" pitchFamily="18" charset="0"/>
              </a:rPr>
              <a:t>.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="" xmlns:a16="http://schemas.microsoft.com/office/drawing/2014/main" id="{047555BB-37DE-3451-7971-92C7793A4099}"/>
              </a:ext>
            </a:extLst>
          </p:cNvPr>
          <p:cNvSpPr txBox="1"/>
          <p:nvPr/>
        </p:nvSpPr>
        <p:spPr>
          <a:xfrm>
            <a:off x="11400320" y="0"/>
            <a:ext cx="791680" cy="15697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2907EF19-3636-8A8E-3BC2-735E6D6B5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1518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72899A77-4439-3C60-6354-D89B807EC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Staj </a:t>
            </a:r>
            <a:r>
              <a:rPr lang="tr-TR" sz="40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Süresince</a:t>
            </a:r>
            <a:r>
              <a:rPr lang="tr-TR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Yapılacaklar </a:t>
            </a:r>
            <a:r>
              <a:rPr lang="tr-TR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tr-TR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A0F581CF-6747-AB86-B36E-55F0E75CE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1272" y="804689"/>
            <a:ext cx="7073553" cy="5248622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Çalışma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saatlerine uyunuz.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İs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̧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güvenliği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kurallarına uyunuz.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Mesai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arkadaşlarınıza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ve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yöneticilerinize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saygılı olunuz.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Öğrenmek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siz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çabalayınız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Mühendis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ve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diğer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çalışanlara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sorular sorunuz. Cevabını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araştırınız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Aktif olunuz.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Günlük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işleri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tek tek not alınız. Yanınızda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fotoğraf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makinesi ve ajanda bulundurunuz.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Günlük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tutunuz. Kendi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fotoğrafınızı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da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içeren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fotoğraflar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çekiniz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Şantiyede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/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büroda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gördüklerinizi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kitaplar ve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yönetmelikler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ile kıyaslayınız.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Örneğin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inşaat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donatısı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bağlanırken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nasıl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bağlandı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– hangi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yönetmelikteki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hangi kural? Nasıl? Uygun mu?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Staj defterinizin her sayfasını stajın son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günu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̈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bitmis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̧ halde yetkiliye imzalatınız,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kaşeletiniz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. Kurum staj </a:t>
            </a:r>
            <a:r>
              <a:rPr lang="tr-TR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değerlendirme</a:t>
            </a:r>
            <a:r>
              <a:rPr lang="tr-TR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formunu doldurtunuz. Defterinizi staj sonrası hazırlamanız ve onaylatmanız halinde gecikmelerden dolayı stajınız yanabilir. </a:t>
            </a:r>
            <a:endParaRPr lang="tr-TR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="" xmlns:a16="http://schemas.microsoft.com/office/drawing/2014/main" id="{DD11FA81-7C58-8ED7-8574-82EF4DD27025}"/>
              </a:ext>
            </a:extLst>
          </p:cNvPr>
          <p:cNvSpPr txBox="1"/>
          <p:nvPr/>
        </p:nvSpPr>
        <p:spPr>
          <a:xfrm>
            <a:off x="11400320" y="0"/>
            <a:ext cx="791680" cy="15697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F88B607F-3CEB-889E-B7E3-02FDF0E00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3952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F002BC33-10DC-C6E0-0B7C-D4503E338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Not: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E2C2B3B-2C94-E723-A910-2466D715D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tr-TR" sz="4000" dirty="0" err="1"/>
              <a:t>Teşekür</a:t>
            </a:r>
            <a:r>
              <a:rPr lang="tr-TR" sz="4000" dirty="0"/>
              <a:t> Ederiz.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3524BC0F-C2B9-F5DE-CF70-A8ACBFA9B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73918-3882-7740-AA96-23B16D72ED19}" type="slidenum">
              <a:rPr lang="tr-TR" smtClean="0"/>
              <a:t>14</a:t>
            </a:fld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="" xmlns:a16="http://schemas.microsoft.com/office/drawing/2014/main" id="{4E9B6B8C-0A3C-C552-D4C0-AE5A9D571C6F}"/>
              </a:ext>
            </a:extLst>
          </p:cNvPr>
          <p:cNvSpPr txBox="1"/>
          <p:nvPr/>
        </p:nvSpPr>
        <p:spPr>
          <a:xfrm>
            <a:off x="11400320" y="0"/>
            <a:ext cx="791680" cy="15697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3682865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3960F"/>
      </a:accent1>
      <a:accent2>
        <a:srgbClr val="E04116"/>
      </a:accent2>
      <a:accent3>
        <a:srgbClr val="9D4DE7"/>
      </a:accent3>
      <a:accent4>
        <a:srgbClr val="449EF3"/>
      </a:accent4>
      <a:accent5>
        <a:srgbClr val="39C6BE"/>
      </a:accent5>
      <a:accent6>
        <a:srgbClr val="88C933"/>
      </a:accent6>
      <a:hlink>
        <a:srgbClr val="EBB41F"/>
      </a:hlink>
      <a:folHlink>
        <a:srgbClr val="E1D676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29B3952A-A5A2-4E72-A5C9-A88B41734E0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{0613A597-81BB-F840-81E2-EAE6F76D9BAB}tf16401369</Template>
  <TotalTime>63</TotalTime>
  <Words>653</Words>
  <Application>Microsoft Office PowerPoint</Application>
  <PresentationFormat>Geniş ekran</PresentationFormat>
  <Paragraphs>70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2" baseType="lpstr">
      <vt:lpstr>Calibri</vt:lpstr>
      <vt:lpstr>Calibri Light</vt:lpstr>
      <vt:lpstr>CIDFont+F3</vt:lpstr>
      <vt:lpstr>Rockwell</vt:lpstr>
      <vt:lpstr>Symbol</vt:lpstr>
      <vt:lpstr>Times New Roman</vt:lpstr>
      <vt:lpstr>Wingdings</vt:lpstr>
      <vt:lpstr>Atlas</vt:lpstr>
      <vt:lpstr> GÜZEL SANATLAR FAKÜLTESİ  İÇ MİMARLIK BÖLÜMÜ STAJ UYGULAMA USUL VE ESASLARI  </vt:lpstr>
      <vt:lpstr>Staj Klavuzu </vt:lpstr>
      <vt:lpstr>Staj Zorunluluğu  </vt:lpstr>
      <vt:lpstr>STAJ ÇEŞİTLERİ </vt:lpstr>
      <vt:lpstr>STAJ ÇEŞİTLERİ </vt:lpstr>
      <vt:lpstr>PowerPoint Sunusu</vt:lpstr>
      <vt:lpstr>Gerekli Belgeler  </vt:lpstr>
      <vt:lpstr>1. Staj Bilgi Formu</vt:lpstr>
      <vt:lpstr>2. Staj Kabul Formu</vt:lpstr>
      <vt:lpstr>3. Kurum Staj Değerlendirme Formu  </vt:lpstr>
      <vt:lpstr>4. Staj Defteri  </vt:lpstr>
      <vt:lpstr>Yurt Dışında Staj Yapma  </vt:lpstr>
      <vt:lpstr>Staj Süresince Yapılacaklar  </vt:lpstr>
      <vt:lpstr>Not: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GÜZEL SANATLAR FAKÜLTESİ  İÇ MİMARLIK BÖLÜMÜ STAJ UYGULAMA USUL VE ESASLARI</dc:title>
  <dc:creator>Zehra Taştan</dc:creator>
  <cp:lastModifiedBy>nevu</cp:lastModifiedBy>
  <cp:revision>6</cp:revision>
  <dcterms:created xsi:type="dcterms:W3CDTF">2024-04-01T22:00:28Z</dcterms:created>
  <dcterms:modified xsi:type="dcterms:W3CDTF">2025-07-23T13:45:18Z</dcterms:modified>
</cp:coreProperties>
</file>